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8" r:id="rId4"/>
    <p:sldId id="261" r:id="rId5"/>
    <p:sldId id="272" r:id="rId6"/>
    <p:sldId id="262" r:id="rId7"/>
    <p:sldId id="265" r:id="rId8"/>
    <p:sldId id="273" r:id="rId9"/>
    <p:sldId id="266" r:id="rId10"/>
    <p:sldId id="274" r:id="rId11"/>
    <p:sldId id="267" r:id="rId12"/>
    <p:sldId id="275" r:id="rId13"/>
    <p:sldId id="276" r:id="rId14"/>
    <p:sldId id="277" r:id="rId15"/>
    <p:sldId id="278" r:id="rId16"/>
    <p:sldId id="279" r:id="rId17"/>
  </p:sldIdLst>
  <p:sldSz cx="18288000" cy="10287000"/>
  <p:notesSz cx="6858000" cy="9144000"/>
  <p:embeddedFontLst>
    <p:embeddedFont>
      <p:font typeface="Arial Unicode" panose="02010600030101010101" charset="-122"/>
      <p:regular r:id="rId19"/>
    </p:embeddedFont>
    <p:embeddedFont>
      <p:font typeface="阿里巴巴普惠体" panose="02010600030101010101" charset="-122"/>
      <p:regular r:id="rId20"/>
    </p:embeddedFont>
    <p:embeddedFont>
      <p:font typeface="阿里巴巴普惠体 Bold" panose="02010600030101010101" charset="-122"/>
      <p:bold r:id="rId21"/>
    </p:embeddedFont>
    <p:embeddedFont>
      <p:font typeface="阿里巴巴普惠体 Medium" panose="02010600030101010101" charset="-122"/>
      <p:regular r:id="rId22"/>
    </p:embeddedFont>
    <p:embeddedFont>
      <p:font typeface="等线" panose="02010600030101010101" pitchFamily="2" charset="-122"/>
      <p:regular r:id="rId23"/>
      <p:bold r:id="rId24"/>
    </p:embeddedFont>
  </p:embeddedFontLst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706" y="72"/>
      </p:cViewPr>
      <p:guideLst>
        <p:guide orient="horz" pos="2150"/>
        <p:guide pos="28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9A729-71B8-4A69-BEBD-E4C77015E368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6C399-CD54-4580-BE41-F576E5544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729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C399-CD54-4580-BE41-F576E5544D9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976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C399-CD54-4580-BE41-F576E5544D9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275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C399-CD54-4580-BE41-F576E5544D9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1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C399-CD54-4580-BE41-F576E5544D9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4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14" y="1314716"/>
            <a:ext cx="15411832" cy="7657569"/>
            <a:chOff x="0" y="0"/>
            <a:chExt cx="4059083" cy="2016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9083" cy="2016808"/>
            </a:xfrm>
            <a:custGeom>
              <a:avLst/>
              <a:gdLst/>
              <a:ahLst/>
              <a:cxnLst/>
              <a:rect l="l" t="t" r="r" b="b"/>
              <a:pathLst>
                <a:path w="4059083" h="2016808">
                  <a:moveTo>
                    <a:pt x="0" y="0"/>
                  </a:moveTo>
                  <a:lnTo>
                    <a:pt x="4059083" y="0"/>
                  </a:lnTo>
                  <a:lnTo>
                    <a:pt x="4059083" y="2016808"/>
                  </a:lnTo>
                  <a:lnTo>
                    <a:pt x="0" y="2016808"/>
                  </a:lnTo>
                  <a:close/>
                </a:path>
              </a:pathLst>
            </a:custGeom>
            <a:solidFill>
              <a:srgbClr val="2A4A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059083" cy="206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2853" y="7485677"/>
            <a:ext cx="13708378" cy="1690700"/>
          </a:xfrm>
          <a:custGeom>
            <a:avLst/>
            <a:gdLst/>
            <a:ahLst/>
            <a:cxnLst/>
            <a:rect l="l" t="t" r="r" b="b"/>
            <a:pathLst>
              <a:path w="13708378" h="1690700">
                <a:moveTo>
                  <a:pt x="0" y="0"/>
                </a:moveTo>
                <a:lnTo>
                  <a:pt x="13708378" y="0"/>
                </a:lnTo>
                <a:lnTo>
                  <a:pt x="13708378" y="1690700"/>
                </a:lnTo>
                <a:lnTo>
                  <a:pt x="0" y="169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763394" y="1158856"/>
            <a:ext cx="1843697" cy="1839856"/>
          </a:xfrm>
          <a:custGeom>
            <a:avLst/>
            <a:gdLst/>
            <a:ahLst/>
            <a:cxnLst/>
            <a:rect l="l" t="t" r="r" b="b"/>
            <a:pathLst>
              <a:path w="1843697" h="1839856">
                <a:moveTo>
                  <a:pt x="0" y="0"/>
                </a:moveTo>
                <a:lnTo>
                  <a:pt x="1843697" y="0"/>
                </a:lnTo>
                <a:lnTo>
                  <a:pt x="1843697" y="1839855"/>
                </a:lnTo>
                <a:lnTo>
                  <a:pt x="0" y="183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7145000" y="2599411"/>
            <a:ext cx="114300" cy="5773289"/>
            <a:chOff x="0" y="0"/>
            <a:chExt cx="152400" cy="7697719"/>
          </a:xfrm>
        </p:grpSpPr>
        <p:sp>
          <p:nvSpPr>
            <p:cNvPr id="8" name="AutoShape 8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utoShape 13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Freeform 14"/>
          <p:cNvSpPr/>
          <p:nvPr/>
        </p:nvSpPr>
        <p:spPr>
          <a:xfrm rot="-10800000">
            <a:off x="14405419" y="1158856"/>
            <a:ext cx="1201672" cy="1199168"/>
          </a:xfrm>
          <a:custGeom>
            <a:avLst/>
            <a:gdLst/>
            <a:ahLst/>
            <a:cxnLst/>
            <a:rect l="l" t="t" r="r" b="b"/>
            <a:pathLst>
              <a:path w="1201672" h="1199168">
                <a:moveTo>
                  <a:pt x="0" y="0"/>
                </a:moveTo>
                <a:lnTo>
                  <a:pt x="1201672" y="0"/>
                </a:lnTo>
                <a:lnTo>
                  <a:pt x="1201672" y="1199168"/>
                </a:lnTo>
                <a:lnTo>
                  <a:pt x="0" y="1199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0" y="7132429"/>
            <a:ext cx="1843697" cy="1839856"/>
            <a:chOff x="0" y="0"/>
            <a:chExt cx="2458262" cy="24531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58262" cy="2453141"/>
            </a:xfrm>
            <a:custGeom>
              <a:avLst/>
              <a:gdLst/>
              <a:ahLst/>
              <a:cxnLst/>
              <a:rect l="l" t="t" r="r" b="b"/>
              <a:pathLst>
                <a:path w="2458262" h="2453141">
                  <a:moveTo>
                    <a:pt x="0" y="0"/>
                  </a:moveTo>
                  <a:lnTo>
                    <a:pt x="2458262" y="0"/>
                  </a:lnTo>
                  <a:lnTo>
                    <a:pt x="2458262" y="2453141"/>
                  </a:lnTo>
                  <a:lnTo>
                    <a:pt x="0" y="2453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854250"/>
              <a:ext cx="1602229" cy="1598891"/>
            </a:xfrm>
            <a:custGeom>
              <a:avLst/>
              <a:gdLst/>
              <a:ahLst/>
              <a:cxnLst/>
              <a:rect l="l" t="t" r="r" b="b"/>
              <a:pathLst>
                <a:path w="1602229" h="1598891">
                  <a:moveTo>
                    <a:pt x="0" y="0"/>
                  </a:moveTo>
                  <a:lnTo>
                    <a:pt x="1602229" y="0"/>
                  </a:lnTo>
                  <a:lnTo>
                    <a:pt x="1602229" y="1598891"/>
                  </a:lnTo>
                  <a:lnTo>
                    <a:pt x="0" y="159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Freeform 18"/>
          <p:cNvSpPr/>
          <p:nvPr/>
        </p:nvSpPr>
        <p:spPr>
          <a:xfrm rot="-10800000">
            <a:off x="17259300" y="0"/>
            <a:ext cx="1028700" cy="1026557"/>
          </a:xfrm>
          <a:custGeom>
            <a:avLst/>
            <a:gdLst/>
            <a:ahLst/>
            <a:cxnLst/>
            <a:rect l="l" t="t" r="r" b="b"/>
            <a:pathLst>
              <a:path w="1028700" h="1026557">
                <a:moveTo>
                  <a:pt x="0" y="0"/>
                </a:moveTo>
                <a:lnTo>
                  <a:pt x="1028700" y="0"/>
                </a:lnTo>
                <a:lnTo>
                  <a:pt x="1028700" y="1026557"/>
                </a:lnTo>
                <a:lnTo>
                  <a:pt x="0" y="1026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>
            <a:off x="258445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52401" y="3218793"/>
            <a:ext cx="15925800" cy="1114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zh-CN" altLang="en-US" sz="6700" dirty="0">
                <a:solidFill>
                  <a:srgbClr val="FFFFFF"/>
                </a:solidFill>
                <a:ea typeface="阿里巴巴普惠体 Bold" panose="00020600040101010101" charset="-122"/>
              </a:rPr>
              <a:t>基于</a:t>
            </a:r>
            <a:r>
              <a:rPr lang="en-US" altLang="zh-CN" sz="6700" dirty="0">
                <a:solidFill>
                  <a:srgbClr val="FFFFFF"/>
                </a:solidFill>
                <a:ea typeface="阿里巴巴普惠体 Bold" panose="00020600040101010101" charset="-122"/>
              </a:rPr>
              <a:t>DSL</a:t>
            </a:r>
            <a:r>
              <a:rPr lang="zh-CN" altLang="en-US" sz="6700" dirty="0">
                <a:solidFill>
                  <a:srgbClr val="FFFFFF"/>
                </a:solidFill>
                <a:ea typeface="阿里巴巴普惠体 Bold" panose="00020600040101010101" charset="-122"/>
              </a:rPr>
              <a:t>的多业务场景</a:t>
            </a:r>
            <a:r>
              <a:rPr lang="en-US" altLang="zh-CN" sz="6700" dirty="0">
                <a:solidFill>
                  <a:srgbClr val="FFFFFF"/>
                </a:solidFill>
                <a:ea typeface="阿里巴巴普惠体 Bold" panose="00020600040101010101" charset="-122"/>
              </a:rPr>
              <a:t>Agent</a:t>
            </a:r>
            <a:r>
              <a:rPr lang="zh-CN" altLang="en-US" sz="6700" dirty="0">
                <a:solidFill>
                  <a:srgbClr val="FFFFFF"/>
                </a:solidFill>
                <a:ea typeface="阿里巴巴普惠体 Bold" panose="00020600040101010101" charset="-122"/>
              </a:rPr>
              <a:t>的设计与实现</a:t>
            </a:r>
            <a:endParaRPr lang="en-US" sz="6700" dirty="0">
              <a:solidFill>
                <a:srgbClr val="FFFFFF"/>
              </a:solidFill>
              <a:ea typeface="阿里巴巴普惠体 Bold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413396" y="4977396"/>
            <a:ext cx="10618475" cy="46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zh-CN" altLang="en-US" sz="2800" spc="148" dirty="0">
                <a:solidFill>
                  <a:srgbClr val="FFFFFF"/>
                </a:solidFill>
                <a:latin typeface="Arial Unicode" panose="020B0604020202020204" charset="-122"/>
              </a:rPr>
              <a:t>程序设计实践课程汇报</a:t>
            </a:r>
            <a:endParaRPr lang="en-US" sz="2800" spc="148" dirty="0">
              <a:solidFill>
                <a:srgbClr val="FFFFFF"/>
              </a:solidFill>
              <a:latin typeface="Arial Unicode" panose="020B0604020202020204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778761" y="6700388"/>
            <a:ext cx="2586195" cy="432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汇报人</a:t>
            </a:r>
            <a:r>
              <a:rPr lang="en-US" sz="2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：</a:t>
            </a:r>
            <a:r>
              <a:rPr lang="zh-CN" altLang="en-US" sz="2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计子毅</a:t>
            </a:r>
            <a:endParaRPr lang="en-US" sz="26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121927" y="6703993"/>
            <a:ext cx="4120673" cy="432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时间：</a:t>
            </a:r>
            <a:r>
              <a:rPr lang="en-US" sz="2600" dirty="0">
                <a:solidFill>
                  <a:srgbClr val="FFFFFF"/>
                </a:solidFill>
                <a:latin typeface="+mn-ea"/>
              </a:rPr>
              <a:t>2025</a:t>
            </a:r>
            <a:r>
              <a:rPr lang="zh-CN" altLang="en-US" sz="2600" dirty="0">
                <a:solidFill>
                  <a:srgbClr val="FFFFFF"/>
                </a:solidFill>
                <a:latin typeface="+mn-ea"/>
              </a:rPr>
              <a:t>年</a:t>
            </a:r>
            <a:r>
              <a:rPr lang="en-US" sz="2600" dirty="0">
                <a:solidFill>
                  <a:srgbClr val="FFFFFF"/>
                </a:solidFill>
                <a:latin typeface="+mn-ea"/>
              </a:rPr>
              <a:t>11</a:t>
            </a:r>
            <a:r>
              <a:rPr lang="en-US" sz="2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月</a:t>
            </a:r>
            <a:r>
              <a:rPr lang="en-US" sz="2600" dirty="0">
                <a:solidFill>
                  <a:srgbClr val="FFFFFF"/>
                </a:solidFill>
                <a:latin typeface="+mn-ea"/>
              </a:rPr>
              <a:t>27</a:t>
            </a:r>
            <a:r>
              <a:rPr lang="en-US" sz="26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35499-AD3B-BAE1-5A31-B18C768A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9B06158-E720-ACA3-FDA6-D0CF1E7B21E3}"/>
              </a:ext>
            </a:extLst>
          </p:cNvPr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27278B-2380-F7DF-6490-AF42AE1896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8000"/>
                    </a14:imgEffect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5" t="8564" r="30027" b="250"/>
          <a:stretch/>
        </p:blipFill>
        <p:spPr>
          <a:xfrm>
            <a:off x="10723066" y="3586570"/>
            <a:ext cx="5615364" cy="5584884"/>
          </a:xfrm>
          <a:prstGeom prst="ellipse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9C0F63EF-CAE8-799F-7400-D72F8DDE0F09}"/>
              </a:ext>
            </a:extLst>
          </p:cNvPr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3F9108E-C63B-29DE-9A4F-C5C99D0A3927}"/>
              </a:ext>
            </a:extLst>
          </p:cNvPr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EA6FF926-4AF5-5D30-0DEC-CE0B16554AA6}"/>
              </a:ext>
            </a:extLst>
          </p:cNvPr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38CD668-351F-A0E0-964C-6680BB2EDF55}"/>
              </a:ext>
            </a:extLst>
          </p:cNvPr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F0D2120A-97C5-A85D-29ED-3B9F119BD6C3}"/>
                </a:ext>
              </a:extLst>
            </p:cNvPr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43C7FA7C-7957-D83B-9619-8FD86370D781}"/>
                </a:ext>
              </a:extLst>
            </p:cNvPr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BAEA76C3-1981-471D-F162-EB108CE15F80}"/>
                </a:ext>
              </a:extLst>
            </p:cNvPr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C02DCC7F-C710-DEA2-9F0A-9EBA64E03FA5}"/>
                </a:ext>
              </a:extLst>
            </p:cNvPr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A062D468-0DC4-707D-DA14-5C81AFFAAD95}"/>
                </a:ext>
              </a:extLst>
            </p:cNvPr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E8CB01B-E3E4-1576-0313-BF9FD9079E70}"/>
              </a:ext>
            </a:extLst>
          </p:cNvPr>
          <p:cNvGrpSpPr/>
          <p:nvPr/>
        </p:nvGrpSpPr>
        <p:grpSpPr>
          <a:xfrm>
            <a:off x="1618842" y="3341778"/>
            <a:ext cx="6120522" cy="3950622"/>
            <a:chOff x="0" y="-285750"/>
            <a:chExt cx="8160696" cy="526749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A2FE6F4-B46C-FD7F-D47A-EC293ED79E7B}"/>
                </a:ext>
              </a:extLst>
            </p:cNvPr>
            <p:cNvSpPr txBox="1"/>
            <p:nvPr/>
          </p:nvSpPr>
          <p:spPr>
            <a:xfrm>
              <a:off x="0" y="4200419"/>
              <a:ext cx="8160696" cy="781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51" dirty="0">
                  <a:solidFill>
                    <a:srgbClr val="FFFFFF">
                      <a:alpha val="69804"/>
                    </a:srgbClr>
                  </a:solidFill>
                  <a:latin typeface="+mn-ea"/>
                </a:rPr>
                <a:t>DSL Design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25B412B-6400-EA6E-9528-A2D6FA404D97}"/>
                </a:ext>
              </a:extLst>
            </p:cNvPr>
            <p:cNvSpPr txBox="1"/>
            <p:nvPr/>
          </p:nvSpPr>
          <p:spPr>
            <a:xfrm>
              <a:off x="0" y="-285750"/>
              <a:ext cx="6141876" cy="333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 dirty="0">
                  <a:solidFill>
                    <a:srgbClr val="FFFFFF"/>
                  </a:solidFill>
                  <a:latin typeface="字由点字典黑" panose="00020600040101010101" charset="-122"/>
                </a:rPr>
                <a:t>04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96ABDEF-A5B7-251B-A671-A1F5DC2E225D}"/>
                </a:ext>
              </a:extLst>
            </p:cNvPr>
            <p:cNvSpPr txBox="1"/>
            <p:nvPr/>
          </p:nvSpPr>
          <p:spPr>
            <a:xfrm>
              <a:off x="0" y="2555663"/>
              <a:ext cx="7631853" cy="19097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en-US" altLang="zh-CN" sz="8500" dirty="0">
                  <a:solidFill>
                    <a:srgbClr val="FFFFFF"/>
                  </a:solidFill>
                  <a:ea typeface="阿里巴巴普惠体 Medium" panose="00020600040101010101" charset="-122"/>
                </a:rPr>
                <a:t>DSL</a:t>
              </a:r>
              <a:r>
                <a:rPr lang="zh-CN" altLang="en-US" sz="8500" dirty="0">
                  <a:solidFill>
                    <a:srgbClr val="FFFFFF"/>
                  </a:solidFill>
                  <a:ea typeface="阿里巴巴普惠体 Medium" panose="00020600040101010101" charset="-122"/>
                </a:rPr>
                <a:t>设计</a:t>
              </a:r>
              <a:endParaRPr lang="en-US" sz="8500" dirty="0">
                <a:solidFill>
                  <a:srgbClr val="FFFFFF"/>
                </a:solidFill>
                <a:ea typeface="阿里巴巴普惠体 Medium" panose="00020600040101010101" charset="-122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B28753C-6049-D38C-FD7C-9AADD304C243}"/>
              </a:ext>
            </a:extLst>
          </p:cNvPr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E7357ADB-9F45-8001-6B49-07F3587C7E2B}"/>
                </a:ext>
              </a:extLst>
            </p:cNvPr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F9FFBE11-BD7F-DD3B-EDAD-0F83838054EA}"/>
                </a:ext>
              </a:extLst>
            </p:cNvPr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54E392E7-72D3-C636-7A54-907FD84154D9}"/>
                </a:ext>
              </a:extLst>
            </p:cNvPr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1B35B432-1A51-B136-B290-8EA32196ACF8}"/>
                </a:ext>
              </a:extLst>
            </p:cNvPr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AutoShape 26">
              <a:extLst>
                <a:ext uri="{FF2B5EF4-FFF2-40B4-BE49-F238E27FC236}">
                  <a16:creationId xmlns:a16="http://schemas.microsoft.com/office/drawing/2014/main" id="{9A9B8DEE-2882-6CD7-D139-1F436C773D7C}"/>
                </a:ext>
              </a:extLst>
            </p:cNvPr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AutoShape 27">
              <a:extLst>
                <a:ext uri="{FF2B5EF4-FFF2-40B4-BE49-F238E27FC236}">
                  <a16:creationId xmlns:a16="http://schemas.microsoft.com/office/drawing/2014/main" id="{15CE6060-9AA4-8741-FC60-F4BC50412CFC}"/>
                </a:ext>
              </a:extLst>
            </p:cNvPr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4DC7317C-AAE0-A031-2846-22C98D820A68}"/>
              </a:ext>
            </a:extLst>
          </p:cNvPr>
          <p:cNvSpPr txBox="1"/>
          <p:nvPr/>
        </p:nvSpPr>
        <p:spPr>
          <a:xfrm>
            <a:off x="1618842" y="7764930"/>
            <a:ext cx="6028329" cy="33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ea typeface="阿里巴巴普惠体 Light" panose="00020600040101010101" charset="-122"/>
              </a:rPr>
              <a:t>。</a:t>
            </a:r>
          </a:p>
        </p:txBody>
      </p:sp>
      <p:sp>
        <p:nvSpPr>
          <p:cNvPr id="70" name="Freeform 19">
            <a:extLst>
              <a:ext uri="{FF2B5EF4-FFF2-40B4-BE49-F238E27FC236}">
                <a16:creationId xmlns:a16="http://schemas.microsoft.com/office/drawing/2014/main" id="{B62030E1-E05A-0CDD-AF2F-524F759BDF6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627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0208294" y="3442277"/>
            <a:ext cx="10987926" cy="3835402"/>
            <a:chOff x="0" y="0"/>
            <a:chExt cx="2893939" cy="10101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3939" cy="1010147"/>
            </a:xfrm>
            <a:custGeom>
              <a:avLst/>
              <a:gdLst/>
              <a:ahLst/>
              <a:cxnLst/>
              <a:rect l="l" t="t" r="r" b="b"/>
              <a:pathLst>
                <a:path w="2893939" h="1010147">
                  <a:moveTo>
                    <a:pt x="14092" y="0"/>
                  </a:moveTo>
                  <a:lnTo>
                    <a:pt x="2879847" y="0"/>
                  </a:lnTo>
                  <a:cubicBezTo>
                    <a:pt x="2887630" y="0"/>
                    <a:pt x="2893939" y="6309"/>
                    <a:pt x="2893939" y="14092"/>
                  </a:cubicBezTo>
                  <a:lnTo>
                    <a:pt x="2893939" y="996055"/>
                  </a:lnTo>
                  <a:cubicBezTo>
                    <a:pt x="2893939" y="1003838"/>
                    <a:pt x="2887630" y="1010147"/>
                    <a:pt x="2879847" y="1010147"/>
                  </a:cubicBezTo>
                  <a:lnTo>
                    <a:pt x="14092" y="1010147"/>
                  </a:lnTo>
                  <a:cubicBezTo>
                    <a:pt x="6309" y="1010147"/>
                    <a:pt x="0" y="1003838"/>
                    <a:pt x="0" y="996055"/>
                  </a:cubicBezTo>
                  <a:lnTo>
                    <a:pt x="0" y="14092"/>
                  </a:lnTo>
                  <a:cubicBezTo>
                    <a:pt x="0" y="6309"/>
                    <a:pt x="6309" y="0"/>
                    <a:pt x="14092" y="0"/>
                  </a:cubicBezTo>
                  <a:close/>
                </a:path>
              </a:pathLst>
            </a:custGeom>
            <a:solidFill>
              <a:srgbClr val="4590E7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93939" cy="1057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 rot="5400000">
            <a:off x="12049879" y="5114918"/>
            <a:ext cx="848828" cy="742725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4590E7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9878" y="776234"/>
            <a:ext cx="4848225" cy="1161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dirty="0">
                <a:solidFill>
                  <a:srgbClr val="2A4ADF"/>
                </a:solidFill>
                <a:ea typeface="阿里巴巴普惠体 Bold" panose="00020600040101010101" charset="-122"/>
              </a:rPr>
              <a:t>核心关键字</a:t>
            </a:r>
            <a:endParaRPr lang="en-US" sz="6910" dirty="0">
              <a:solidFill>
                <a:srgbClr val="2A4ADF"/>
              </a:solidFill>
              <a:ea typeface="阿里巴巴普惠体 Bold" panose="00020600040101010101" charset="-122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55" name="Freeform 55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454523" y="1934234"/>
            <a:ext cx="4657188" cy="8248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zh-CN" alt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脚本语言示例：</a:t>
            </a:r>
            <a:endParaRPr lang="en-US" altLang="zh-CN" sz="1600" dirty="0">
              <a:solidFill>
                <a:srgbClr val="000000"/>
              </a:solidFill>
              <a:ea typeface="阿里巴巴普惠体 Light" panose="00020600040101010101" charset="-122"/>
            </a:endParaRPr>
          </a:p>
          <a:p>
            <a:pPr algn="just">
              <a:lnSpc>
                <a:spcPts val="3640"/>
              </a:lnSpc>
            </a:pPr>
            <a:r>
              <a:rPr lang="zh-CN" alt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当用户发起修改密码的请求时，引导用户输入相关信息，跳转到其余模块，并告知用户信息合法性</a:t>
            </a:r>
            <a:endParaRPr lang="en-US" altLang="zh-CN" sz="1600" dirty="0">
              <a:solidFill>
                <a:srgbClr val="000000"/>
              </a:solidFill>
              <a:ea typeface="阿里巴巴普惠体 Light" panose="00020600040101010101" charset="-122"/>
            </a:endParaRP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do </a:t>
            </a:r>
            <a:r>
              <a:rPr lang="en-US" sz="1600" dirty="0" err="1">
                <a:solidFill>
                  <a:srgbClr val="000000"/>
                </a:solidFill>
                <a:ea typeface="阿里巴巴普惠体 Light" panose="00020600040101010101" charset="-122"/>
              </a:rPr>
              <a:t>change_password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 {</a:t>
            </a: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	set </a:t>
            </a:r>
            <a:r>
              <a:rPr lang="en-US" sz="1600" dirty="0" err="1">
                <a:solidFill>
                  <a:srgbClr val="000000"/>
                </a:solidFill>
                <a:ea typeface="阿里巴巴普惠体 Light" panose="00020600040101010101" charset="-122"/>
              </a:rPr>
              <a:t>original_password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 = call </a:t>
            </a:r>
            <a:r>
              <a:rPr lang="en-US" sz="1600" dirty="0" err="1">
                <a:solidFill>
                  <a:srgbClr val="000000"/>
                </a:solidFill>
                <a:ea typeface="阿里巴巴普惠体 Light" panose="00020600040101010101" charset="-122"/>
              </a:rPr>
              <a:t>getOriginalPassword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;</a:t>
            </a: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	speak "</a:t>
            </a:r>
            <a:r>
              <a:rPr lang="zh-CN" alt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请输入原密码：</a:t>
            </a:r>
            <a:r>
              <a:rPr lang="en-US" altLang="zh-CN" sz="1600" dirty="0">
                <a:solidFill>
                  <a:srgbClr val="000000"/>
                </a:solidFill>
                <a:ea typeface="阿里巴巴普惠体 Light" panose="00020600040101010101" charset="-122"/>
              </a:rPr>
              <a:t>";</a:t>
            </a:r>
          </a:p>
          <a:p>
            <a:pPr algn="just">
              <a:lnSpc>
                <a:spcPts val="3640"/>
              </a:lnSpc>
            </a:pPr>
            <a:r>
              <a:rPr lang="en-US" altLang="zh-CN" sz="1600" dirty="0">
                <a:solidFill>
                  <a:srgbClr val="000000"/>
                </a:solidFill>
                <a:ea typeface="阿里巴巴普惠体 Light" panose="00020600040101010101" charset="-122"/>
              </a:rPr>
              <a:t>	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set </a:t>
            </a:r>
            <a:r>
              <a:rPr lang="en-US" sz="1600" dirty="0" err="1">
                <a:solidFill>
                  <a:srgbClr val="000000"/>
                </a:solidFill>
                <a:ea typeface="阿里巴巴普惠体 Light" panose="00020600040101010101" charset="-122"/>
              </a:rPr>
              <a:t>original_password_input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 = @content@;</a:t>
            </a: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	if (</a:t>
            </a:r>
            <a:r>
              <a:rPr lang="en-US" sz="1600" dirty="0" err="1">
                <a:solidFill>
                  <a:srgbClr val="000000"/>
                </a:solidFill>
                <a:ea typeface="阿里巴巴普惠体 Light" panose="00020600040101010101" charset="-122"/>
              </a:rPr>
              <a:t>original_password_input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 == </a:t>
            </a:r>
            <a:r>
              <a:rPr lang="en-US" sz="1600" dirty="0" err="1">
                <a:solidFill>
                  <a:srgbClr val="000000"/>
                </a:solidFill>
                <a:ea typeface="阿里巴巴普惠体 Light" panose="00020600040101010101" charset="-122"/>
              </a:rPr>
              <a:t>original_password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) {</a:t>
            </a: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		jump </a:t>
            </a:r>
            <a:r>
              <a:rPr lang="en-US" sz="1600" dirty="0" err="1">
                <a:solidFill>
                  <a:srgbClr val="000000"/>
                </a:solidFill>
                <a:ea typeface="阿里巴巴普惠体 Light" panose="00020600040101010101" charset="-122"/>
              </a:rPr>
              <a:t>input_new_password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;</a:t>
            </a: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	}</a:t>
            </a: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	else {</a:t>
            </a: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		speak "</a:t>
            </a:r>
            <a:r>
              <a:rPr lang="zh-CN" alt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你输入的原密码错误，请重新输入</a:t>
            </a:r>
            <a:r>
              <a:rPr lang="en-US" altLang="zh-CN" sz="1600" dirty="0">
                <a:solidFill>
                  <a:srgbClr val="000000"/>
                </a:solidFill>
                <a:ea typeface="阿里巴巴普惠体 Light" panose="00020600040101010101" charset="-122"/>
              </a:rPr>
              <a:t>";</a:t>
            </a:r>
          </a:p>
          <a:p>
            <a:pPr algn="just">
              <a:lnSpc>
                <a:spcPts val="3640"/>
              </a:lnSpc>
            </a:pPr>
            <a:r>
              <a:rPr lang="en-US" altLang="zh-CN" sz="1600" dirty="0">
                <a:solidFill>
                  <a:srgbClr val="000000"/>
                </a:solidFill>
                <a:ea typeface="阿里巴巴普惠体 Light" panose="00020600040101010101" charset="-122"/>
              </a:rPr>
              <a:t>		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jump </a:t>
            </a:r>
            <a:r>
              <a:rPr lang="en-US" sz="1600" dirty="0" err="1">
                <a:solidFill>
                  <a:srgbClr val="000000"/>
                </a:solidFill>
                <a:ea typeface="阿里巴巴普惠体 Light" panose="00020600040101010101" charset="-122"/>
              </a:rPr>
              <a:t>change_password</a:t>
            </a: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;</a:t>
            </a: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	}</a:t>
            </a:r>
          </a:p>
          <a:p>
            <a:pPr algn="just">
              <a:lnSpc>
                <a:spcPts val="3640"/>
              </a:lnSpc>
            </a:pPr>
            <a:r>
              <a:rPr lang="en-US" sz="1600" dirty="0">
                <a:solidFill>
                  <a:srgbClr val="000000"/>
                </a:solidFill>
                <a:ea typeface="阿里巴巴普惠体 Light" panose="00020600040101010101" charset="-122"/>
              </a:rPr>
              <a:t>}</a:t>
            </a:r>
            <a:endParaRPr lang="en-US" sz="2600" dirty="0">
              <a:solidFill>
                <a:srgbClr val="000000"/>
              </a:solidFill>
              <a:ea typeface="阿里巴巴普惠体 Light" panose="00020600040101010101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F95131-001C-9DA4-3709-5F53C36C4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148" y="3552868"/>
            <a:ext cx="10439400" cy="44503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16A6-54FA-4274-1043-ECAF45F8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951676-CF08-EF70-8452-01CE36C3DAC0}"/>
              </a:ext>
            </a:extLst>
          </p:cNvPr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804DF8-C0C3-E00F-93F3-0DBBB109DA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8000"/>
                    </a14:imgEffect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5" t="8564" r="30027" b="250"/>
          <a:stretch/>
        </p:blipFill>
        <p:spPr>
          <a:xfrm>
            <a:off x="10723066" y="3586570"/>
            <a:ext cx="5615364" cy="5584884"/>
          </a:xfrm>
          <a:prstGeom prst="ellipse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EAF89793-E051-F97F-C1F3-C4F6BB38B1C4}"/>
              </a:ext>
            </a:extLst>
          </p:cNvPr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F8BCDB0-02EC-923B-EE29-3F8AC3688DA7}"/>
              </a:ext>
            </a:extLst>
          </p:cNvPr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A28A9C3-4C09-24A0-243D-171AAAE019FB}"/>
              </a:ext>
            </a:extLst>
          </p:cNvPr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8C87C20-6E26-BBE7-5D83-03B32137FB0C}"/>
              </a:ext>
            </a:extLst>
          </p:cNvPr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AEA86586-83FD-0FF8-A647-F1AD430D9937}"/>
                </a:ext>
              </a:extLst>
            </p:cNvPr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B40C7B8C-37D1-ED78-4662-1A0FEC61AFBA}"/>
                </a:ext>
              </a:extLst>
            </p:cNvPr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02505EC9-AAD4-5638-AA09-38E04BF44776}"/>
                </a:ext>
              </a:extLst>
            </p:cNvPr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46302F58-6221-D35A-3DD3-9CC744CA6F54}"/>
                </a:ext>
              </a:extLst>
            </p:cNvPr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73F2C782-CCD3-8D8E-B675-3CAC7C8A8CB7}"/>
                </a:ext>
              </a:extLst>
            </p:cNvPr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30BA071-C6D9-9C69-FCF0-24A3D516B935}"/>
              </a:ext>
            </a:extLst>
          </p:cNvPr>
          <p:cNvGrpSpPr/>
          <p:nvPr/>
        </p:nvGrpSpPr>
        <p:grpSpPr>
          <a:xfrm>
            <a:off x="1618842" y="3341778"/>
            <a:ext cx="6120522" cy="3950622"/>
            <a:chOff x="0" y="-285750"/>
            <a:chExt cx="8160696" cy="526749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07E7B24-C682-9870-CFC5-68AD041625C6}"/>
                </a:ext>
              </a:extLst>
            </p:cNvPr>
            <p:cNvSpPr txBox="1"/>
            <p:nvPr/>
          </p:nvSpPr>
          <p:spPr>
            <a:xfrm>
              <a:off x="0" y="4200419"/>
              <a:ext cx="8160696" cy="781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altLang="zh-CN" sz="3600" spc="151" dirty="0">
                  <a:solidFill>
                    <a:srgbClr val="FFFFFF">
                      <a:alpha val="69804"/>
                    </a:srgbClr>
                  </a:solidFill>
                  <a:latin typeface="+mn-ea"/>
                </a:rPr>
                <a:t>Test</a:t>
              </a:r>
              <a:endParaRPr lang="en-US" sz="3600" spc="151" dirty="0">
                <a:solidFill>
                  <a:srgbClr val="FFFFFF">
                    <a:alpha val="69804"/>
                  </a:srgbClr>
                </a:solidFill>
                <a:latin typeface="+mn-ea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757937D-FC1F-1BD0-BEEB-31C77DF6BDB7}"/>
                </a:ext>
              </a:extLst>
            </p:cNvPr>
            <p:cNvSpPr txBox="1"/>
            <p:nvPr/>
          </p:nvSpPr>
          <p:spPr>
            <a:xfrm>
              <a:off x="0" y="-285750"/>
              <a:ext cx="6141876" cy="333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 dirty="0">
                  <a:solidFill>
                    <a:srgbClr val="FFFFFF"/>
                  </a:solidFill>
                  <a:latin typeface="字由点字典黑" panose="00020600040101010101" charset="-122"/>
                </a:rPr>
                <a:t>05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6F81AFB-E98C-28CD-3B95-D4A48E131955}"/>
                </a:ext>
              </a:extLst>
            </p:cNvPr>
            <p:cNvSpPr txBox="1"/>
            <p:nvPr/>
          </p:nvSpPr>
          <p:spPr>
            <a:xfrm>
              <a:off x="0" y="2555663"/>
              <a:ext cx="7631853" cy="19097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zh-CN" altLang="en-US" sz="8500" dirty="0">
                  <a:solidFill>
                    <a:srgbClr val="FFFFFF"/>
                  </a:solidFill>
                  <a:ea typeface="阿里巴巴普惠体 Medium" panose="00020600040101010101" charset="-122"/>
                </a:rPr>
                <a:t>测试</a:t>
              </a:r>
              <a:endParaRPr lang="en-US" sz="8500" dirty="0">
                <a:solidFill>
                  <a:srgbClr val="FFFFFF"/>
                </a:solidFill>
                <a:ea typeface="阿里巴巴普惠体 Medium" panose="00020600040101010101" charset="-122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00E8AF1D-3CD5-BBE4-DD29-050C54EE9CA1}"/>
              </a:ext>
            </a:extLst>
          </p:cNvPr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13AEAABA-A321-A069-BF62-5333322AD746}"/>
                </a:ext>
              </a:extLst>
            </p:cNvPr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8B0CCB94-35A2-DBB8-5449-3C4B8021C70B}"/>
                </a:ext>
              </a:extLst>
            </p:cNvPr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F0F56E22-AD17-540D-36FE-3A51627C6D3B}"/>
                </a:ext>
              </a:extLst>
            </p:cNvPr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E7B8763B-6F21-7C8A-36C1-075B6E331AF8}"/>
                </a:ext>
              </a:extLst>
            </p:cNvPr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AutoShape 26">
              <a:extLst>
                <a:ext uri="{FF2B5EF4-FFF2-40B4-BE49-F238E27FC236}">
                  <a16:creationId xmlns:a16="http://schemas.microsoft.com/office/drawing/2014/main" id="{CB7EC874-0DC8-2F5F-7100-A4751BCBEB21}"/>
                </a:ext>
              </a:extLst>
            </p:cNvPr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AutoShape 27">
              <a:extLst>
                <a:ext uri="{FF2B5EF4-FFF2-40B4-BE49-F238E27FC236}">
                  <a16:creationId xmlns:a16="http://schemas.microsoft.com/office/drawing/2014/main" id="{4E7A7FD1-6E78-2402-9A9C-F2BE7959BB89}"/>
                </a:ext>
              </a:extLst>
            </p:cNvPr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F2C4B7F0-4690-9F0C-CB3A-EBAD2E88053D}"/>
              </a:ext>
            </a:extLst>
          </p:cNvPr>
          <p:cNvSpPr txBox="1"/>
          <p:nvPr/>
        </p:nvSpPr>
        <p:spPr>
          <a:xfrm>
            <a:off x="1618842" y="7764930"/>
            <a:ext cx="6028329" cy="33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ea typeface="阿里巴巴普惠体 Light" panose="00020600040101010101" charset="-122"/>
              </a:rPr>
              <a:t>。</a:t>
            </a:r>
          </a:p>
        </p:txBody>
      </p:sp>
      <p:sp>
        <p:nvSpPr>
          <p:cNvPr id="70" name="Freeform 19">
            <a:extLst>
              <a:ext uri="{FF2B5EF4-FFF2-40B4-BE49-F238E27FC236}">
                <a16:creationId xmlns:a16="http://schemas.microsoft.com/office/drawing/2014/main" id="{870EC5BD-F82C-9025-1728-9EBAE391852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2E2E93-A6CD-AC6E-866B-16ED1E0C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2" y="965200"/>
            <a:ext cx="14922495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6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91FBCB-BDC6-C8FD-0AF9-1C2F3A6D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15" y="965200"/>
            <a:ext cx="14856169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32744-5418-C110-3369-5C32A2F5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7A2C5B-3417-C586-DCE0-CCB02B0F2815}"/>
              </a:ext>
            </a:extLst>
          </p:cNvPr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B2AE0-5374-35D6-9E1C-CD4ADF7245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8000"/>
                    </a14:imgEffect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5" t="8564" r="30027" b="250"/>
          <a:stretch/>
        </p:blipFill>
        <p:spPr>
          <a:xfrm>
            <a:off x="10723066" y="3586570"/>
            <a:ext cx="5615364" cy="5584884"/>
          </a:xfrm>
          <a:prstGeom prst="ellipse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2D4C0F9B-B922-23AE-B607-D2A3E69F5C91}"/>
              </a:ext>
            </a:extLst>
          </p:cNvPr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8E7F4D8-A890-381C-81BB-00703E1A07D3}"/>
              </a:ext>
            </a:extLst>
          </p:cNvPr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A25F420E-7CEE-1722-3BDF-1B9851415438}"/>
              </a:ext>
            </a:extLst>
          </p:cNvPr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0D98B25-8D3A-2EE0-5754-865A1342C48F}"/>
              </a:ext>
            </a:extLst>
          </p:cNvPr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EA7259F9-E654-B705-C1A0-FCEBE6249A6F}"/>
                </a:ext>
              </a:extLst>
            </p:cNvPr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FB8FF58D-C397-C8D1-7651-F4C65051DBAE}"/>
                </a:ext>
              </a:extLst>
            </p:cNvPr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1B94D9DD-44D3-F7F2-0490-F22BBB81F5B6}"/>
                </a:ext>
              </a:extLst>
            </p:cNvPr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D45A93A4-252B-9303-F397-6B1A93B18145}"/>
                </a:ext>
              </a:extLst>
            </p:cNvPr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7C6348CF-A430-B540-1464-D2E75995AEE2}"/>
                </a:ext>
              </a:extLst>
            </p:cNvPr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A484452-C15B-8EA1-C235-C97E793323D6}"/>
              </a:ext>
            </a:extLst>
          </p:cNvPr>
          <p:cNvGrpSpPr/>
          <p:nvPr/>
        </p:nvGrpSpPr>
        <p:grpSpPr>
          <a:xfrm>
            <a:off x="1618842" y="3341778"/>
            <a:ext cx="6120522" cy="3950622"/>
            <a:chOff x="0" y="-285750"/>
            <a:chExt cx="8160696" cy="526749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FFAFF09-E4B7-8AA1-E8BD-C16C91AA8C55}"/>
                </a:ext>
              </a:extLst>
            </p:cNvPr>
            <p:cNvSpPr txBox="1"/>
            <p:nvPr/>
          </p:nvSpPr>
          <p:spPr>
            <a:xfrm>
              <a:off x="0" y="4200419"/>
              <a:ext cx="8160696" cy="781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altLang="zh-CN" sz="3600" spc="151" dirty="0">
                  <a:solidFill>
                    <a:srgbClr val="FFFFFF">
                      <a:alpha val="69804"/>
                    </a:srgbClr>
                  </a:solidFill>
                  <a:latin typeface="+mn-ea"/>
                </a:rPr>
                <a:t>git</a:t>
              </a:r>
              <a:endParaRPr lang="en-US" sz="3600" spc="151" dirty="0">
                <a:solidFill>
                  <a:srgbClr val="FFFFFF">
                    <a:alpha val="69804"/>
                  </a:srgbClr>
                </a:solidFill>
                <a:latin typeface="+mn-ea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6D11ED2-0F07-18DE-2BA9-E32CCF7AED7F}"/>
                </a:ext>
              </a:extLst>
            </p:cNvPr>
            <p:cNvSpPr txBox="1"/>
            <p:nvPr/>
          </p:nvSpPr>
          <p:spPr>
            <a:xfrm>
              <a:off x="0" y="-285750"/>
              <a:ext cx="6141876" cy="333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 dirty="0">
                  <a:solidFill>
                    <a:srgbClr val="FFFFFF"/>
                  </a:solidFill>
                  <a:latin typeface="字由点字典黑" panose="00020600040101010101" charset="-122"/>
                </a:rPr>
                <a:t>06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2A0E7E3-AA67-7342-1F3A-CAAED14C492C}"/>
                </a:ext>
              </a:extLst>
            </p:cNvPr>
            <p:cNvSpPr txBox="1"/>
            <p:nvPr/>
          </p:nvSpPr>
          <p:spPr>
            <a:xfrm>
              <a:off x="0" y="2555664"/>
              <a:ext cx="7631853" cy="1881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en-US" altLang="zh-CN" sz="8500" dirty="0">
                  <a:solidFill>
                    <a:srgbClr val="FFFFFF"/>
                  </a:solidFill>
                  <a:ea typeface="阿里巴巴普惠体 Medium" panose="00020600040101010101" charset="-122"/>
                </a:rPr>
                <a:t>Git</a:t>
              </a:r>
              <a:r>
                <a:rPr lang="zh-CN" altLang="en-US" sz="8500" dirty="0">
                  <a:solidFill>
                    <a:srgbClr val="FFFFFF"/>
                  </a:solidFill>
                  <a:ea typeface="阿里巴巴普惠体 Medium" panose="00020600040101010101" charset="-122"/>
                </a:rPr>
                <a:t>版本管理</a:t>
              </a:r>
              <a:endParaRPr lang="en-US" sz="8500" dirty="0">
                <a:solidFill>
                  <a:srgbClr val="FFFFFF"/>
                </a:solidFill>
                <a:ea typeface="阿里巴巴普惠体 Medium" panose="00020600040101010101" charset="-122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326DA3E8-083F-99D2-90B1-AFED17E75B2E}"/>
              </a:ext>
            </a:extLst>
          </p:cNvPr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61FA07B9-8BA7-41BC-79FC-2276724DB89E}"/>
                </a:ext>
              </a:extLst>
            </p:cNvPr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7B41FB8A-222B-E71C-D721-5F251B9CACBF}"/>
                </a:ext>
              </a:extLst>
            </p:cNvPr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F82AA69F-DA23-F391-15CF-269CB7FA3828}"/>
                </a:ext>
              </a:extLst>
            </p:cNvPr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BDC4F190-B7ED-A46E-3CF1-564C0E639E52}"/>
                </a:ext>
              </a:extLst>
            </p:cNvPr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AutoShape 26">
              <a:extLst>
                <a:ext uri="{FF2B5EF4-FFF2-40B4-BE49-F238E27FC236}">
                  <a16:creationId xmlns:a16="http://schemas.microsoft.com/office/drawing/2014/main" id="{7011260B-12FC-8602-4415-F138B7B7F019}"/>
                </a:ext>
              </a:extLst>
            </p:cNvPr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AutoShape 27">
              <a:extLst>
                <a:ext uri="{FF2B5EF4-FFF2-40B4-BE49-F238E27FC236}">
                  <a16:creationId xmlns:a16="http://schemas.microsoft.com/office/drawing/2014/main" id="{EDC99882-5EC1-F1FA-6696-70F9678D1852}"/>
                </a:ext>
              </a:extLst>
            </p:cNvPr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2AE43626-53B9-2226-930E-AA42580E526B}"/>
              </a:ext>
            </a:extLst>
          </p:cNvPr>
          <p:cNvSpPr txBox="1"/>
          <p:nvPr/>
        </p:nvSpPr>
        <p:spPr>
          <a:xfrm>
            <a:off x="1618842" y="7764930"/>
            <a:ext cx="6028329" cy="33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ea typeface="阿里巴巴普惠体 Light" panose="00020600040101010101" charset="-122"/>
              </a:rPr>
              <a:t>。</a:t>
            </a:r>
          </a:p>
        </p:txBody>
      </p:sp>
      <p:sp>
        <p:nvSpPr>
          <p:cNvPr id="70" name="Freeform 19">
            <a:extLst>
              <a:ext uri="{FF2B5EF4-FFF2-40B4-BE49-F238E27FC236}">
                <a16:creationId xmlns:a16="http://schemas.microsoft.com/office/drawing/2014/main" id="{14FF1172-9A37-CE45-5434-37717BFA96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94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E40209-B922-8604-910B-F3C0CC07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2" y="965200"/>
            <a:ext cx="14922495" cy="8356598"/>
          </a:xfrm>
          <a:prstGeom prst="rect">
            <a:avLst/>
          </a:prstGeom>
          <a:ln>
            <a:noFill/>
          </a:ln>
        </p:spPr>
      </p:pic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A3E0C795-4DBB-87F4-585E-A58133439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4000500"/>
            <a:ext cx="5105399" cy="3200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6BA015-A503-AB96-D10F-167C61F8C0E6}"/>
              </a:ext>
            </a:extLst>
          </p:cNvPr>
          <p:cNvSpPr txBox="1"/>
          <p:nvPr/>
        </p:nvSpPr>
        <p:spPr>
          <a:xfrm>
            <a:off x="9144000" y="80391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仓库：</a:t>
            </a:r>
            <a:r>
              <a:rPr lang="en-US" altLang="zh-CN" dirty="0"/>
              <a:t>https://github.com/comegender/DSL-Agent.git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50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719613"/>
            <a:ext cx="4840720" cy="2552503"/>
            <a:chOff x="0" y="0"/>
            <a:chExt cx="6454294" cy="340333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93695"/>
              <a:ext cx="6454294" cy="3009643"/>
              <a:chOff x="0" y="0"/>
              <a:chExt cx="1274922" cy="59449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225938" y="0"/>
              <a:ext cx="1322131" cy="1288709"/>
              <a:chOff x="0" y="0"/>
              <a:chExt cx="261162" cy="2545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01</a:t>
                </a:r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6723640" y="3719613"/>
            <a:ext cx="4840720" cy="2552503"/>
            <a:chOff x="0" y="0"/>
            <a:chExt cx="6454294" cy="34033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393695"/>
              <a:ext cx="6454294" cy="3009643"/>
              <a:chOff x="0" y="0"/>
              <a:chExt cx="1274922" cy="59449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121737" y="0"/>
              <a:ext cx="1322131" cy="1288709"/>
              <a:chOff x="0" y="0"/>
              <a:chExt cx="261162" cy="25456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02</a:t>
                </a:r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2418580" y="3719613"/>
            <a:ext cx="4840720" cy="2552503"/>
            <a:chOff x="0" y="0"/>
            <a:chExt cx="6454294" cy="340333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393695"/>
              <a:ext cx="6454294" cy="3009643"/>
              <a:chOff x="0" y="0"/>
              <a:chExt cx="1274922" cy="5944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4238981" y="0"/>
              <a:ext cx="1322131" cy="1288709"/>
              <a:chOff x="0" y="0"/>
              <a:chExt cx="261162" cy="2545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03</a:t>
                </a: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1028700" y="6679405"/>
            <a:ext cx="4840720" cy="2578895"/>
            <a:chOff x="0" y="0"/>
            <a:chExt cx="6454294" cy="343852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428883"/>
              <a:ext cx="6454294" cy="3009643"/>
              <a:chOff x="0" y="0"/>
              <a:chExt cx="1274922" cy="59449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4225938" y="0"/>
              <a:ext cx="1322131" cy="1288709"/>
              <a:chOff x="0" y="0"/>
              <a:chExt cx="261162" cy="2545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04</a:t>
                </a:r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6773654" y="6679405"/>
            <a:ext cx="4840720" cy="2578895"/>
            <a:chOff x="0" y="0"/>
            <a:chExt cx="6454294" cy="343852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428883"/>
              <a:ext cx="6454294" cy="3009643"/>
              <a:chOff x="0" y="0"/>
              <a:chExt cx="1274922" cy="59449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4055052" y="0"/>
              <a:ext cx="1322131" cy="1288709"/>
              <a:chOff x="0" y="0"/>
              <a:chExt cx="261162" cy="25456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05</a:t>
                </a:r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12418580" y="6679405"/>
            <a:ext cx="4840720" cy="2578895"/>
            <a:chOff x="0" y="0"/>
            <a:chExt cx="6454294" cy="3438526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428883"/>
              <a:ext cx="6454294" cy="3009643"/>
              <a:chOff x="0" y="0"/>
              <a:chExt cx="1274922" cy="59449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274922" cy="594497"/>
              </a:xfrm>
              <a:custGeom>
                <a:avLst/>
                <a:gdLst/>
                <a:ahLst/>
                <a:cxnLst/>
                <a:rect l="l" t="t" r="r" b="b"/>
                <a:pathLst>
                  <a:path w="1274922" h="594497">
                    <a:moveTo>
                      <a:pt x="31987" y="0"/>
                    </a:moveTo>
                    <a:lnTo>
                      <a:pt x="1242936" y="0"/>
                    </a:lnTo>
                    <a:cubicBezTo>
                      <a:pt x="1260601" y="0"/>
                      <a:pt x="1274922" y="14321"/>
                      <a:pt x="1274922" y="31987"/>
                    </a:cubicBezTo>
                    <a:lnTo>
                      <a:pt x="1274922" y="562511"/>
                    </a:lnTo>
                    <a:cubicBezTo>
                      <a:pt x="1274922" y="580177"/>
                      <a:pt x="1260601" y="594497"/>
                      <a:pt x="1242936" y="594497"/>
                    </a:cubicBezTo>
                    <a:lnTo>
                      <a:pt x="31987" y="594497"/>
                    </a:lnTo>
                    <a:cubicBezTo>
                      <a:pt x="23503" y="594497"/>
                      <a:pt x="15367" y="591127"/>
                      <a:pt x="9369" y="585129"/>
                    </a:cubicBezTo>
                    <a:cubicBezTo>
                      <a:pt x="3370" y="579130"/>
                      <a:pt x="0" y="570994"/>
                      <a:pt x="0" y="562511"/>
                    </a:cubicBezTo>
                    <a:lnTo>
                      <a:pt x="0" y="31987"/>
                    </a:lnTo>
                    <a:cubicBezTo>
                      <a:pt x="0" y="14321"/>
                      <a:pt x="14321" y="0"/>
                      <a:pt x="31987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274922" cy="6421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339873" y="0"/>
              <a:ext cx="1322131" cy="1288709"/>
              <a:chOff x="0" y="0"/>
              <a:chExt cx="261162" cy="25456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261162" cy="254560"/>
              </a:xfrm>
              <a:custGeom>
                <a:avLst/>
                <a:gdLst/>
                <a:ahLst/>
                <a:cxnLst/>
                <a:rect l="l" t="t" r="r" b="b"/>
                <a:pathLst>
                  <a:path w="261162" h="254560">
                    <a:moveTo>
                      <a:pt x="127280" y="0"/>
                    </a:moveTo>
                    <a:lnTo>
                      <a:pt x="133882" y="0"/>
                    </a:lnTo>
                    <a:cubicBezTo>
                      <a:pt x="167638" y="0"/>
                      <a:pt x="200013" y="13410"/>
                      <a:pt x="223882" y="37279"/>
                    </a:cubicBezTo>
                    <a:cubicBezTo>
                      <a:pt x="247752" y="61149"/>
                      <a:pt x="261162" y="93523"/>
                      <a:pt x="261162" y="127280"/>
                    </a:cubicBezTo>
                    <a:lnTo>
                      <a:pt x="261162" y="127280"/>
                    </a:lnTo>
                    <a:cubicBezTo>
                      <a:pt x="261162" y="197575"/>
                      <a:pt x="204176" y="254560"/>
                      <a:pt x="133882" y="254560"/>
                    </a:cubicBezTo>
                    <a:lnTo>
                      <a:pt x="127280" y="254560"/>
                    </a:lnTo>
                    <a:cubicBezTo>
                      <a:pt x="93523" y="254560"/>
                      <a:pt x="61149" y="241150"/>
                      <a:pt x="37279" y="217280"/>
                    </a:cubicBezTo>
                    <a:cubicBezTo>
                      <a:pt x="13410" y="193411"/>
                      <a:pt x="0" y="161037"/>
                      <a:pt x="0" y="127280"/>
                    </a:cubicBezTo>
                    <a:lnTo>
                      <a:pt x="0" y="127280"/>
                    </a:lnTo>
                    <a:cubicBezTo>
                      <a:pt x="0" y="93523"/>
                      <a:pt x="13410" y="61149"/>
                      <a:pt x="37279" y="37279"/>
                    </a:cubicBezTo>
                    <a:cubicBezTo>
                      <a:pt x="61149" y="13410"/>
                      <a:pt x="93523" y="0"/>
                      <a:pt x="12728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76200"/>
                <a:ext cx="261162" cy="3307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阿里巴巴普惠体" panose="00020600040101010101" charset="-122"/>
                  </a:rPr>
                  <a:t>06</a:t>
                </a:r>
              </a:p>
            </p:txBody>
          </p:sp>
        </p:grpSp>
      </p:grpSp>
      <p:sp>
        <p:nvSpPr>
          <p:cNvPr id="46" name="TextBox 46"/>
          <p:cNvSpPr txBox="1"/>
          <p:nvPr/>
        </p:nvSpPr>
        <p:spPr>
          <a:xfrm>
            <a:off x="1028700" y="1111250"/>
            <a:ext cx="4793615" cy="1166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dirty="0">
                <a:solidFill>
                  <a:srgbClr val="2A4ADF"/>
                </a:solidFill>
                <a:ea typeface="阿里巴巴普惠体 Bold" panose="00020600040101010101" charset="-122"/>
              </a:rPr>
              <a:t>目录</a:t>
            </a:r>
            <a:endParaRPr lang="en-US" sz="6910" dirty="0">
              <a:solidFill>
                <a:srgbClr val="2A4ADF"/>
              </a:solidFill>
              <a:ea typeface="阿里巴巴普惠体 Bold" panose="00020600040101010101" charset="-122"/>
            </a:endParaRPr>
          </a:p>
        </p:txBody>
      </p:sp>
      <p:grpSp>
        <p:nvGrpSpPr>
          <p:cNvPr id="48" name="Group 48"/>
          <p:cNvGrpSpPr/>
          <p:nvPr/>
        </p:nvGrpSpPr>
        <p:grpSpPr>
          <a:xfrm>
            <a:off x="1409338" y="4488659"/>
            <a:ext cx="2852602" cy="1053344"/>
            <a:chOff x="0" y="-66675"/>
            <a:chExt cx="3803470" cy="1404458"/>
          </a:xfrm>
        </p:grpSpPr>
        <p:sp>
          <p:nvSpPr>
            <p:cNvPr id="49" name="TextBox 49"/>
            <p:cNvSpPr txBox="1"/>
            <p:nvPr/>
          </p:nvSpPr>
          <p:spPr>
            <a:xfrm>
              <a:off x="0" y="-66675"/>
              <a:ext cx="3803470" cy="680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ea typeface="阿里巴巴普惠体 Bold" panose="00020600040101010101" charset="-122"/>
                </a:rPr>
                <a:t>项目概述</a:t>
              </a:r>
              <a:endParaRPr lang="en-US" sz="3000" dirty="0">
                <a:solidFill>
                  <a:srgbClr val="FFFFFF"/>
                </a:solidFill>
                <a:ea typeface="阿里巴巴普惠体 Bold" panose="00020600040101010101" charset="-122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758822"/>
              <a:ext cx="3803470" cy="578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endParaRPr lang="en-US" sz="2600" dirty="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55" name="Freeform 55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7139312" y="4488659"/>
            <a:ext cx="2852602" cy="1053344"/>
            <a:chOff x="0" y="-66675"/>
            <a:chExt cx="3803470" cy="1404458"/>
          </a:xfrm>
        </p:grpSpPr>
        <p:sp>
          <p:nvSpPr>
            <p:cNvPr id="58" name="TextBox 58"/>
            <p:cNvSpPr txBox="1"/>
            <p:nvPr/>
          </p:nvSpPr>
          <p:spPr>
            <a:xfrm>
              <a:off x="0" y="-66675"/>
              <a:ext cx="3803470" cy="67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ea typeface="阿里巴巴普惠体 Bold" panose="00020600040101010101" charset="-122"/>
                </a:rPr>
                <a:t>需求分析</a:t>
              </a:r>
              <a:endParaRPr lang="en-US" sz="3000" dirty="0">
                <a:solidFill>
                  <a:srgbClr val="FFFFFF"/>
                </a:solidFill>
                <a:ea typeface="阿里巴巴普惠体 Bold" panose="00020600040101010101" charset="-122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758822"/>
              <a:ext cx="3803470" cy="578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endParaRPr lang="en-US" sz="2600" u="none" strike="noStrike" dirty="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2831185" y="4488659"/>
            <a:ext cx="2852602" cy="1072065"/>
            <a:chOff x="0" y="-66675"/>
            <a:chExt cx="3803470" cy="1429420"/>
          </a:xfrm>
        </p:grpSpPr>
        <p:sp>
          <p:nvSpPr>
            <p:cNvPr id="61" name="TextBox 61"/>
            <p:cNvSpPr txBox="1"/>
            <p:nvPr/>
          </p:nvSpPr>
          <p:spPr>
            <a:xfrm>
              <a:off x="0" y="-66675"/>
              <a:ext cx="3803470" cy="67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ea typeface="阿里巴巴普惠体 Bold" panose="00020600040101010101" charset="-122"/>
                </a:rPr>
                <a:t>系统架构</a:t>
              </a:r>
              <a:endParaRPr lang="en-US" sz="3000" dirty="0">
                <a:solidFill>
                  <a:srgbClr val="FFFFFF"/>
                </a:solidFill>
                <a:ea typeface="阿里巴巴普惠体 Bold" panose="00020600040101010101" charset="-122"/>
              </a:endParaRP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783784"/>
              <a:ext cx="3803470" cy="578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endParaRPr lang="en-US" sz="2600" u="none" strike="noStrike" dirty="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409338" y="7461647"/>
            <a:ext cx="2852602" cy="1048584"/>
            <a:chOff x="0" y="-66675"/>
            <a:chExt cx="3803470" cy="1398112"/>
          </a:xfrm>
        </p:grpSpPr>
        <p:sp>
          <p:nvSpPr>
            <p:cNvPr id="64" name="TextBox 64"/>
            <p:cNvSpPr txBox="1"/>
            <p:nvPr/>
          </p:nvSpPr>
          <p:spPr>
            <a:xfrm>
              <a:off x="0" y="-66675"/>
              <a:ext cx="3803470" cy="67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altLang="zh-CN" sz="3000" dirty="0">
                  <a:solidFill>
                    <a:srgbClr val="FFFFFF"/>
                  </a:solidFill>
                  <a:ea typeface="阿里巴巴普惠体 Bold" panose="00020600040101010101" charset="-122"/>
                </a:rPr>
                <a:t>DSL</a:t>
              </a:r>
              <a:r>
                <a:rPr lang="zh-CN" altLang="en-US" sz="3000" dirty="0">
                  <a:solidFill>
                    <a:srgbClr val="FFFFFF"/>
                  </a:solidFill>
                  <a:ea typeface="阿里巴巴普惠体 Bold" panose="00020600040101010101" charset="-122"/>
                </a:rPr>
                <a:t>设计</a:t>
              </a:r>
              <a:endParaRPr lang="en-US" sz="3000" dirty="0">
                <a:solidFill>
                  <a:srgbClr val="FFFFFF"/>
                </a:solidFill>
                <a:ea typeface="阿里巴巴普惠体 Bold" panose="00020600040101010101" charset="-122"/>
              </a:endParaRP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752475"/>
              <a:ext cx="3803470" cy="578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endParaRPr lang="en-US" sz="2600" u="none" strike="noStrike" dirty="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7139312" y="7461647"/>
            <a:ext cx="2852602" cy="1048584"/>
            <a:chOff x="0" y="-66675"/>
            <a:chExt cx="3803470" cy="1398112"/>
          </a:xfrm>
        </p:grpSpPr>
        <p:sp>
          <p:nvSpPr>
            <p:cNvPr id="67" name="TextBox 67"/>
            <p:cNvSpPr txBox="1"/>
            <p:nvPr/>
          </p:nvSpPr>
          <p:spPr>
            <a:xfrm>
              <a:off x="0" y="-66675"/>
              <a:ext cx="3803470" cy="67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ea typeface="阿里巴巴普惠体 Bold" panose="00020600040101010101" charset="-122"/>
                </a:rPr>
                <a:t>测试</a:t>
              </a:r>
              <a:endParaRPr lang="en-US" sz="3000" dirty="0">
                <a:solidFill>
                  <a:srgbClr val="FFFFFF"/>
                </a:solidFill>
                <a:ea typeface="阿里巴巴普惠体 Bold" panose="00020600040101010101" charset="-122"/>
              </a:endParaRP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752475"/>
              <a:ext cx="3803470" cy="578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endParaRPr lang="en-US" sz="2600" u="none" strike="noStrike" dirty="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2831185" y="7461647"/>
            <a:ext cx="2852602" cy="1067634"/>
            <a:chOff x="0" y="-66675"/>
            <a:chExt cx="3803470" cy="1423512"/>
          </a:xfrm>
        </p:grpSpPr>
        <p:sp>
          <p:nvSpPr>
            <p:cNvPr id="70" name="TextBox 70"/>
            <p:cNvSpPr txBox="1"/>
            <p:nvPr/>
          </p:nvSpPr>
          <p:spPr>
            <a:xfrm>
              <a:off x="0" y="-66675"/>
              <a:ext cx="3803470" cy="67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zh-CN" altLang="en-US" sz="3000" dirty="0">
                  <a:solidFill>
                    <a:srgbClr val="FFFFFF"/>
                  </a:solidFill>
                  <a:ea typeface="阿里巴巴普惠体 Bold" panose="00020600040101010101" charset="-122"/>
                </a:rPr>
                <a:t>版本管理</a:t>
              </a:r>
              <a:endParaRPr lang="en-US" sz="3000" dirty="0">
                <a:solidFill>
                  <a:srgbClr val="FFFFFF"/>
                </a:solidFill>
                <a:ea typeface="阿里巴巴普惠体 Bold" panose="00020600040101010101" charset="-122"/>
              </a:endParaRP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777875"/>
              <a:ext cx="3803470" cy="578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endParaRPr lang="en-US" sz="2600" u="none" strike="noStrike" dirty="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83EC0E-E4AC-4D0E-94C4-E48828EF57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8000"/>
                    </a14:imgEffect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5" t="8564" r="30027" b="250"/>
          <a:stretch/>
        </p:blipFill>
        <p:spPr>
          <a:xfrm>
            <a:off x="10723066" y="3586570"/>
            <a:ext cx="5615364" cy="5584884"/>
          </a:xfrm>
          <a:prstGeom prst="ellipse">
            <a:avLst/>
          </a:prstGeom>
        </p:spPr>
      </p:pic>
      <p:sp>
        <p:nvSpPr>
          <p:cNvPr id="6" name="Freeform 6"/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/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/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utoShape 13"/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/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/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18842" y="3341778"/>
            <a:ext cx="5723890" cy="3957547"/>
            <a:chOff x="0" y="-285750"/>
            <a:chExt cx="7631853" cy="52767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200420"/>
              <a:ext cx="6141876" cy="790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51" dirty="0">
                  <a:solidFill>
                    <a:srgbClr val="FFFFFF">
                      <a:alpha val="69804"/>
                    </a:srgbClr>
                  </a:solidFill>
                  <a:latin typeface="+mn-ea"/>
                </a:rPr>
                <a:t>Project Overview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0"/>
              <a:ext cx="6141876" cy="333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>
                  <a:solidFill>
                    <a:srgbClr val="FFFFFF"/>
                  </a:solidFill>
                  <a:latin typeface="字由点字典黑" panose="00020600040101010101" charset="-122"/>
                </a:rPr>
                <a:t>01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555663"/>
              <a:ext cx="7631853" cy="19097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zh-CN" altLang="en-US" sz="8500" dirty="0">
                  <a:solidFill>
                    <a:srgbClr val="FFFFFF"/>
                  </a:solidFill>
                  <a:ea typeface="阿里巴巴普惠体 Medium" panose="00020600040101010101" charset="-122"/>
                </a:rPr>
                <a:t>项目概述</a:t>
              </a:r>
              <a:endParaRPr lang="en-US" sz="8500" dirty="0">
                <a:solidFill>
                  <a:srgbClr val="FFFFFF"/>
                </a:solidFill>
                <a:ea typeface="阿里巴巴普惠体 Medium" panose="00020600040101010101" charset="-12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18842" y="7764930"/>
            <a:ext cx="6028329" cy="33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ea typeface="阿里巴巴普惠体 Light" panose="00020600040101010101" charset="-122"/>
              </a:rPr>
              <a:t>。</a:t>
            </a:r>
          </a:p>
        </p:txBody>
      </p:sp>
      <p:sp>
        <p:nvSpPr>
          <p:cNvPr id="70" name="Freeform 19"/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562100"/>
            <a:ext cx="4980940" cy="1178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dirty="0">
                <a:solidFill>
                  <a:srgbClr val="2A4ADF"/>
                </a:solidFill>
                <a:ea typeface="阿里巴巴普惠体 Bold" panose="00020600040101010101" charset="-122"/>
              </a:rPr>
              <a:t>核心目标</a:t>
            </a:r>
            <a:endParaRPr lang="en-US" sz="6910" dirty="0">
              <a:solidFill>
                <a:srgbClr val="2A4ADF"/>
              </a:solidFill>
              <a:ea typeface="阿里巴巴普惠体 Bold" panose="00020600040101010101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145000" y="3028652"/>
            <a:ext cx="114300" cy="5773289"/>
            <a:chOff x="0" y="0"/>
            <a:chExt cx="152400" cy="7697719"/>
          </a:xfrm>
        </p:grpSpPr>
        <p:sp>
          <p:nvSpPr>
            <p:cNvPr id="17" name="AutoShape 17"/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AutoShape 18"/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AutoShape 22"/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31717" y="3446477"/>
            <a:ext cx="5499100" cy="2249638"/>
            <a:chOff x="0" y="0"/>
            <a:chExt cx="1448323" cy="59249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2A4A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03092" y="3733413"/>
            <a:ext cx="1009650" cy="1009650"/>
            <a:chOff x="0" y="0"/>
            <a:chExt cx="1346200" cy="1346200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273418" y="273418"/>
              <a:ext cx="799365" cy="799365"/>
            </a:xfrm>
            <a:custGeom>
              <a:avLst/>
              <a:gdLst/>
              <a:ahLst/>
              <a:cxnLst/>
              <a:rect l="l" t="t" r="r" b="b"/>
              <a:pathLst>
                <a:path w="799365" h="799365">
                  <a:moveTo>
                    <a:pt x="0" y="0"/>
                  </a:moveTo>
                  <a:lnTo>
                    <a:pt x="799364" y="0"/>
                  </a:lnTo>
                  <a:lnTo>
                    <a:pt x="799364" y="799364"/>
                  </a:lnTo>
                  <a:lnTo>
                    <a:pt x="0" y="799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412742" y="3633222"/>
            <a:ext cx="4211686" cy="2041749"/>
            <a:chOff x="12375" y="-66675"/>
            <a:chExt cx="4173745" cy="2722327"/>
          </a:xfrm>
        </p:grpSpPr>
        <p:sp>
          <p:nvSpPr>
            <p:cNvPr id="35" name="TextBox 35"/>
            <p:cNvSpPr txBox="1"/>
            <p:nvPr/>
          </p:nvSpPr>
          <p:spPr>
            <a:xfrm>
              <a:off x="12375" y="-66675"/>
              <a:ext cx="3715798" cy="67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endParaRPr lang="en-US" sz="3000" dirty="0">
                <a:solidFill>
                  <a:srgbClr val="FFFFFF"/>
                </a:solidFill>
                <a:ea typeface="阿里巴巴普惠体 Bold" panose="00020600040101010101" charset="-122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457948" y="230035"/>
              <a:ext cx="3728172" cy="2425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zh-CN" altLang="en-US" sz="2600" dirty="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实现相应</a:t>
              </a:r>
              <a:r>
                <a:rPr lang="en-US" altLang="zh-CN" sz="2600" dirty="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DSL</a:t>
              </a:r>
              <a:r>
                <a:rPr lang="zh-CN" altLang="en-US" sz="2600" dirty="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脚本解释器，涵盖词法分析，语法分析及执行引擎</a:t>
              </a:r>
              <a:endParaRPr lang="en-US" sz="2600" dirty="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831717" y="6538717"/>
            <a:ext cx="5499100" cy="2249638"/>
            <a:chOff x="0" y="0"/>
            <a:chExt cx="1448323" cy="59249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4590E7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326892" y="6866611"/>
            <a:ext cx="1009650" cy="1009650"/>
            <a:chOff x="0" y="0"/>
            <a:chExt cx="1346200" cy="1346200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7" name="Freeform 47"/>
            <p:cNvSpPr/>
            <p:nvPr/>
          </p:nvSpPr>
          <p:spPr>
            <a:xfrm>
              <a:off x="406630" y="369431"/>
              <a:ext cx="532940" cy="607339"/>
            </a:xfrm>
            <a:custGeom>
              <a:avLst/>
              <a:gdLst/>
              <a:ahLst/>
              <a:cxnLst/>
              <a:rect l="l" t="t" r="r" b="b"/>
              <a:pathLst>
                <a:path w="532940" h="607339">
                  <a:moveTo>
                    <a:pt x="0" y="0"/>
                  </a:moveTo>
                  <a:lnTo>
                    <a:pt x="532940" y="0"/>
                  </a:lnTo>
                  <a:lnTo>
                    <a:pt x="532940" y="607338"/>
                  </a:lnTo>
                  <a:lnTo>
                    <a:pt x="0" y="607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714114" y="6892805"/>
            <a:ext cx="2909147" cy="1593977"/>
            <a:chOff x="12375" y="-66675"/>
            <a:chExt cx="3878862" cy="2125301"/>
          </a:xfrm>
        </p:grpSpPr>
        <p:sp>
          <p:nvSpPr>
            <p:cNvPr id="49" name="TextBox 49"/>
            <p:cNvSpPr txBox="1"/>
            <p:nvPr/>
          </p:nvSpPr>
          <p:spPr>
            <a:xfrm>
              <a:off x="12375" y="-66675"/>
              <a:ext cx="3715798" cy="683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endParaRPr lang="en-US" sz="3000" dirty="0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63065" y="251038"/>
              <a:ext cx="3728172" cy="1807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zh-CN" altLang="en-US" sz="2600" dirty="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设计测试板块，测试项目代码各方面性能，并形成报告</a:t>
              </a:r>
              <a:endParaRPr lang="en-US" sz="2600" u="none" strike="noStrike" dirty="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4" name="Group 23">
            <a:extLst>
              <a:ext uri="{FF2B5EF4-FFF2-40B4-BE49-F238E27FC236}">
                <a16:creationId xmlns:a16="http://schemas.microsoft.com/office/drawing/2014/main" id="{360D2B17-B854-8B84-B463-B41FD36A7F8C}"/>
              </a:ext>
            </a:extLst>
          </p:cNvPr>
          <p:cNvGrpSpPr/>
          <p:nvPr/>
        </p:nvGrpSpPr>
        <p:grpSpPr>
          <a:xfrm>
            <a:off x="1742761" y="6942811"/>
            <a:ext cx="5499100" cy="2249638"/>
            <a:chOff x="0" y="0"/>
            <a:chExt cx="1448323" cy="592497"/>
          </a:xfrm>
        </p:grpSpPr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3265E4CC-A052-FCD3-BFCF-8CBE0FB4B50D}"/>
                </a:ext>
              </a:extLst>
            </p:cNvPr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2A4A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9274E6C3-3F05-AA32-0D0B-12B668E5041B}"/>
                </a:ext>
              </a:extLst>
            </p:cNvPr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1" name="Group 26">
            <a:extLst>
              <a:ext uri="{FF2B5EF4-FFF2-40B4-BE49-F238E27FC236}">
                <a16:creationId xmlns:a16="http://schemas.microsoft.com/office/drawing/2014/main" id="{E1082351-D48D-EEAF-DA08-E5D00AAF9DB5}"/>
              </a:ext>
            </a:extLst>
          </p:cNvPr>
          <p:cNvGrpSpPr/>
          <p:nvPr/>
        </p:nvGrpSpPr>
        <p:grpSpPr>
          <a:xfrm>
            <a:off x="1314136" y="7229747"/>
            <a:ext cx="1009650" cy="1009650"/>
            <a:chOff x="0" y="0"/>
            <a:chExt cx="1346200" cy="1346200"/>
          </a:xfrm>
        </p:grpSpPr>
        <p:grpSp>
          <p:nvGrpSpPr>
            <p:cNvPr id="52" name="Group 27">
              <a:extLst>
                <a:ext uri="{FF2B5EF4-FFF2-40B4-BE49-F238E27FC236}">
                  <a16:creationId xmlns:a16="http://schemas.microsoft.com/office/drawing/2014/main" id="{F314B90F-35FC-C2D9-F380-DA63CD490CAE}"/>
                </a:ext>
              </a:extLst>
            </p:cNvPr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57" name="Freeform 28">
                <a:extLst>
                  <a:ext uri="{FF2B5EF4-FFF2-40B4-BE49-F238E27FC236}">
                    <a16:creationId xmlns:a16="http://schemas.microsoft.com/office/drawing/2014/main" id="{EF0F0300-8D5A-C931-FAB7-FB042B79554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TextBox 29">
                <a:extLst>
                  <a:ext uri="{FF2B5EF4-FFF2-40B4-BE49-F238E27FC236}">
                    <a16:creationId xmlns:a16="http://schemas.microsoft.com/office/drawing/2014/main" id="{023B4CD2-340C-A3A7-8BCF-99CDFBF6720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53" name="Group 30">
              <a:extLst>
                <a:ext uri="{FF2B5EF4-FFF2-40B4-BE49-F238E27FC236}">
                  <a16:creationId xmlns:a16="http://schemas.microsoft.com/office/drawing/2014/main" id="{7209121A-75B2-89F2-D3C8-5E0D26F5B433}"/>
                </a:ext>
              </a:extLst>
            </p:cNvPr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55" name="Freeform 31">
                <a:extLst>
                  <a:ext uri="{FF2B5EF4-FFF2-40B4-BE49-F238E27FC236}">
                    <a16:creationId xmlns:a16="http://schemas.microsoft.com/office/drawing/2014/main" id="{F20EDF34-E0F6-D749-362F-C7EDEA06489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TextBox 32">
                <a:extLst>
                  <a:ext uri="{FF2B5EF4-FFF2-40B4-BE49-F238E27FC236}">
                    <a16:creationId xmlns:a16="http://schemas.microsoft.com/office/drawing/2014/main" id="{E3ACCF5C-C636-B3CB-90E8-14A027B47C8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EC73B006-4B57-9BE7-B4E4-9EA930E7F5E8}"/>
                </a:ext>
              </a:extLst>
            </p:cNvPr>
            <p:cNvSpPr/>
            <p:nvPr/>
          </p:nvSpPr>
          <p:spPr>
            <a:xfrm>
              <a:off x="273418" y="273418"/>
              <a:ext cx="799365" cy="799365"/>
            </a:xfrm>
            <a:custGeom>
              <a:avLst/>
              <a:gdLst/>
              <a:ahLst/>
              <a:cxnLst/>
              <a:rect l="l" t="t" r="r" b="b"/>
              <a:pathLst>
                <a:path w="799365" h="799365">
                  <a:moveTo>
                    <a:pt x="0" y="0"/>
                  </a:moveTo>
                  <a:lnTo>
                    <a:pt x="799364" y="0"/>
                  </a:lnTo>
                  <a:lnTo>
                    <a:pt x="799364" y="799364"/>
                  </a:lnTo>
                  <a:lnTo>
                    <a:pt x="0" y="799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9" name="Group 34">
            <a:extLst>
              <a:ext uri="{FF2B5EF4-FFF2-40B4-BE49-F238E27FC236}">
                <a16:creationId xmlns:a16="http://schemas.microsoft.com/office/drawing/2014/main" id="{AF1D7EF2-4EF9-4A69-7474-AE9CBD4C06DB}"/>
              </a:ext>
            </a:extLst>
          </p:cNvPr>
          <p:cNvGrpSpPr/>
          <p:nvPr/>
        </p:nvGrpSpPr>
        <p:grpSpPr>
          <a:xfrm>
            <a:off x="3263931" y="3334956"/>
            <a:ext cx="2796130" cy="2092050"/>
            <a:chOff x="0" y="-66675"/>
            <a:chExt cx="3728173" cy="2789398"/>
          </a:xfrm>
        </p:grpSpPr>
        <p:sp>
          <p:nvSpPr>
            <p:cNvPr id="60" name="TextBox 35">
              <a:extLst>
                <a:ext uri="{FF2B5EF4-FFF2-40B4-BE49-F238E27FC236}">
                  <a16:creationId xmlns:a16="http://schemas.microsoft.com/office/drawing/2014/main" id="{BBD9C13F-06C1-6592-A833-FFC5867FB555}"/>
                </a:ext>
              </a:extLst>
            </p:cNvPr>
            <p:cNvSpPr txBox="1"/>
            <p:nvPr/>
          </p:nvSpPr>
          <p:spPr>
            <a:xfrm>
              <a:off x="12374" y="-66675"/>
              <a:ext cx="3715799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阿里巴巴普惠体 Bold" panose="00020600040101010101" charset="-122"/>
                </a:rPr>
                <a:t>添加小标题</a:t>
              </a:r>
            </a:p>
          </p:txBody>
        </p:sp>
        <p:sp>
          <p:nvSpPr>
            <p:cNvPr id="61" name="TextBox 36">
              <a:extLst>
                <a:ext uri="{FF2B5EF4-FFF2-40B4-BE49-F238E27FC236}">
                  <a16:creationId xmlns:a16="http://schemas.microsoft.com/office/drawing/2014/main" id="{2F76119E-16CC-5388-F53F-40D55DB2C8B8}"/>
                </a:ext>
              </a:extLst>
            </p:cNvPr>
            <p:cNvSpPr txBox="1"/>
            <p:nvPr/>
          </p:nvSpPr>
          <p:spPr>
            <a:xfrm>
              <a:off x="0" y="855824"/>
              <a:ext cx="3728172" cy="1866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ea typeface="阿里巴巴普惠体 Light" panose="00020600040101010101" charset="-122"/>
                  <a:sym typeface="+mn-ea"/>
                </a:rPr>
                <a:t>请输入文本</a:t>
              </a: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  <a:p>
              <a:pPr>
                <a:lnSpc>
                  <a:spcPts val="3640"/>
                </a:lnSpc>
              </a:pPr>
              <a:endParaRPr lang="en-US" sz="260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76" name="Group 37">
            <a:extLst>
              <a:ext uri="{FF2B5EF4-FFF2-40B4-BE49-F238E27FC236}">
                <a16:creationId xmlns:a16="http://schemas.microsoft.com/office/drawing/2014/main" id="{BA1A0A0B-AC52-F26A-D005-9EC047B0F9EA}"/>
              </a:ext>
            </a:extLst>
          </p:cNvPr>
          <p:cNvGrpSpPr/>
          <p:nvPr/>
        </p:nvGrpSpPr>
        <p:grpSpPr>
          <a:xfrm>
            <a:off x="1307057" y="3061683"/>
            <a:ext cx="5499100" cy="2249638"/>
            <a:chOff x="0" y="0"/>
            <a:chExt cx="1448323" cy="592497"/>
          </a:xfrm>
        </p:grpSpPr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14EB9AE7-8B83-5DB9-4EF7-71F48E023FED}"/>
                </a:ext>
              </a:extLst>
            </p:cNvPr>
            <p:cNvSpPr/>
            <p:nvPr/>
          </p:nvSpPr>
          <p:spPr>
            <a:xfrm>
              <a:off x="0" y="0"/>
              <a:ext cx="1448323" cy="592497"/>
            </a:xfrm>
            <a:custGeom>
              <a:avLst/>
              <a:gdLst/>
              <a:ahLst/>
              <a:cxnLst/>
              <a:rect l="l" t="t" r="r" b="b"/>
              <a:pathLst>
                <a:path w="1448323" h="592497">
                  <a:moveTo>
                    <a:pt x="28157" y="0"/>
                  </a:moveTo>
                  <a:lnTo>
                    <a:pt x="1420166" y="0"/>
                  </a:lnTo>
                  <a:cubicBezTo>
                    <a:pt x="1435716" y="0"/>
                    <a:pt x="1448323" y="12606"/>
                    <a:pt x="1448323" y="28157"/>
                  </a:cubicBezTo>
                  <a:lnTo>
                    <a:pt x="1448323" y="564340"/>
                  </a:lnTo>
                  <a:cubicBezTo>
                    <a:pt x="1448323" y="571808"/>
                    <a:pt x="1445356" y="578970"/>
                    <a:pt x="1440076" y="584250"/>
                  </a:cubicBezTo>
                  <a:cubicBezTo>
                    <a:pt x="1434795" y="589531"/>
                    <a:pt x="1427633" y="592497"/>
                    <a:pt x="1420166" y="592497"/>
                  </a:cubicBezTo>
                  <a:lnTo>
                    <a:pt x="28157" y="592497"/>
                  </a:lnTo>
                  <a:cubicBezTo>
                    <a:pt x="12606" y="592497"/>
                    <a:pt x="0" y="579891"/>
                    <a:pt x="0" y="564340"/>
                  </a:cubicBezTo>
                  <a:lnTo>
                    <a:pt x="0" y="28157"/>
                  </a:lnTo>
                  <a:cubicBezTo>
                    <a:pt x="0" y="12606"/>
                    <a:pt x="12606" y="0"/>
                    <a:pt x="28157" y="0"/>
                  </a:cubicBezTo>
                  <a:close/>
                </a:path>
              </a:pathLst>
            </a:custGeom>
            <a:solidFill>
              <a:srgbClr val="4590E7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E82DEE5C-BEA9-78DF-281E-4D1AF5853211}"/>
                </a:ext>
              </a:extLst>
            </p:cNvPr>
            <p:cNvSpPr txBox="1"/>
            <p:nvPr/>
          </p:nvSpPr>
          <p:spPr>
            <a:xfrm>
              <a:off x="0" y="-47625"/>
              <a:ext cx="1448323" cy="640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9" name="Group 40">
            <a:extLst>
              <a:ext uri="{FF2B5EF4-FFF2-40B4-BE49-F238E27FC236}">
                <a16:creationId xmlns:a16="http://schemas.microsoft.com/office/drawing/2014/main" id="{DB29BE4A-1A5F-2F69-56AA-2880EC29C512}"/>
              </a:ext>
            </a:extLst>
          </p:cNvPr>
          <p:cNvGrpSpPr/>
          <p:nvPr/>
        </p:nvGrpSpPr>
        <p:grpSpPr>
          <a:xfrm>
            <a:off x="802232" y="3389577"/>
            <a:ext cx="1009650" cy="1009650"/>
            <a:chOff x="0" y="0"/>
            <a:chExt cx="1346200" cy="1346200"/>
          </a:xfrm>
        </p:grpSpPr>
        <p:grpSp>
          <p:nvGrpSpPr>
            <p:cNvPr id="80" name="Group 41">
              <a:extLst>
                <a:ext uri="{FF2B5EF4-FFF2-40B4-BE49-F238E27FC236}">
                  <a16:creationId xmlns:a16="http://schemas.microsoft.com/office/drawing/2014/main" id="{69840B26-E058-C2CF-6377-600479888FB8}"/>
                </a:ext>
              </a:extLst>
            </p:cNvPr>
            <p:cNvGrpSpPr/>
            <p:nvPr/>
          </p:nvGrpSpPr>
          <p:grpSpPr>
            <a:xfrm>
              <a:off x="0" y="0"/>
              <a:ext cx="1346200" cy="1346200"/>
              <a:chOff x="0" y="0"/>
              <a:chExt cx="812800" cy="812800"/>
            </a:xfrm>
          </p:grpSpPr>
          <p:sp>
            <p:nvSpPr>
              <p:cNvPr id="85" name="Freeform 42">
                <a:extLst>
                  <a:ext uri="{FF2B5EF4-FFF2-40B4-BE49-F238E27FC236}">
                    <a16:creationId xmlns:a16="http://schemas.microsoft.com/office/drawing/2014/main" id="{DC5B72A0-70EB-8EDD-9D28-8981B4B9EA7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590E7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TextBox 43">
                <a:extLst>
                  <a:ext uri="{FF2B5EF4-FFF2-40B4-BE49-F238E27FC236}">
                    <a16:creationId xmlns:a16="http://schemas.microsoft.com/office/drawing/2014/main" id="{C84596A7-58B0-74C6-15DA-BB437B50F7A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81" name="Group 44">
              <a:extLst>
                <a:ext uri="{FF2B5EF4-FFF2-40B4-BE49-F238E27FC236}">
                  <a16:creationId xmlns:a16="http://schemas.microsoft.com/office/drawing/2014/main" id="{CDC35A2C-57CE-D041-C2D8-ACE165925464}"/>
                </a:ext>
              </a:extLst>
            </p:cNvPr>
            <p:cNvGrpSpPr/>
            <p:nvPr/>
          </p:nvGrpSpPr>
          <p:grpSpPr>
            <a:xfrm>
              <a:off x="101600" y="101600"/>
              <a:ext cx="1143000" cy="1143000"/>
              <a:chOff x="0" y="0"/>
              <a:chExt cx="812800" cy="812800"/>
            </a:xfrm>
          </p:grpSpPr>
          <p:sp>
            <p:nvSpPr>
              <p:cNvPr id="83" name="Freeform 45">
                <a:extLst>
                  <a:ext uri="{FF2B5EF4-FFF2-40B4-BE49-F238E27FC236}">
                    <a16:creationId xmlns:a16="http://schemas.microsoft.com/office/drawing/2014/main" id="{E58DC92F-CD36-AEF3-6412-E6E4937242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TextBox 46">
                <a:extLst>
                  <a:ext uri="{FF2B5EF4-FFF2-40B4-BE49-F238E27FC236}">
                    <a16:creationId xmlns:a16="http://schemas.microsoft.com/office/drawing/2014/main" id="{CD103CB9-7D6B-9F9B-A206-09FC73E5CEA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0E70A5B9-761B-4CF3-D9C3-7AB2049086F2}"/>
                </a:ext>
              </a:extLst>
            </p:cNvPr>
            <p:cNvSpPr/>
            <p:nvPr/>
          </p:nvSpPr>
          <p:spPr>
            <a:xfrm>
              <a:off x="406630" y="369431"/>
              <a:ext cx="532940" cy="607339"/>
            </a:xfrm>
            <a:custGeom>
              <a:avLst/>
              <a:gdLst/>
              <a:ahLst/>
              <a:cxnLst/>
              <a:rect l="l" t="t" r="r" b="b"/>
              <a:pathLst>
                <a:path w="532940" h="607339">
                  <a:moveTo>
                    <a:pt x="0" y="0"/>
                  </a:moveTo>
                  <a:lnTo>
                    <a:pt x="532940" y="0"/>
                  </a:lnTo>
                  <a:lnTo>
                    <a:pt x="532940" y="607338"/>
                  </a:lnTo>
                  <a:lnTo>
                    <a:pt x="0" y="607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7" name="Group 48">
            <a:extLst>
              <a:ext uri="{FF2B5EF4-FFF2-40B4-BE49-F238E27FC236}">
                <a16:creationId xmlns:a16="http://schemas.microsoft.com/office/drawing/2014/main" id="{5D081464-9C1F-5ACB-E147-F1505B320142}"/>
              </a:ext>
            </a:extLst>
          </p:cNvPr>
          <p:cNvGrpSpPr/>
          <p:nvPr/>
        </p:nvGrpSpPr>
        <p:grpSpPr>
          <a:xfrm>
            <a:off x="2094316" y="3043229"/>
            <a:ext cx="4402995" cy="2489880"/>
            <a:chOff x="0" y="-66675"/>
            <a:chExt cx="3728173" cy="3319838"/>
          </a:xfrm>
        </p:grpSpPr>
        <p:sp>
          <p:nvSpPr>
            <p:cNvPr id="88" name="TextBox 49">
              <a:extLst>
                <a:ext uri="{FF2B5EF4-FFF2-40B4-BE49-F238E27FC236}">
                  <a16:creationId xmlns:a16="http://schemas.microsoft.com/office/drawing/2014/main" id="{41DAB537-722D-D52F-621D-3EF353A51297}"/>
                </a:ext>
              </a:extLst>
            </p:cNvPr>
            <p:cNvSpPr txBox="1"/>
            <p:nvPr/>
          </p:nvSpPr>
          <p:spPr>
            <a:xfrm>
              <a:off x="12375" y="-66675"/>
              <a:ext cx="3715798" cy="683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endParaRPr lang="en-US" sz="3000" dirty="0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</a:endParaRPr>
            </a:p>
          </p:txBody>
        </p:sp>
        <p:sp>
          <p:nvSpPr>
            <p:cNvPr id="89" name="TextBox 50">
              <a:extLst>
                <a:ext uri="{FF2B5EF4-FFF2-40B4-BE49-F238E27FC236}">
                  <a16:creationId xmlns:a16="http://schemas.microsoft.com/office/drawing/2014/main" id="{E32C906B-D631-1B76-320A-E8F9AA7A9022}"/>
                </a:ext>
              </a:extLst>
            </p:cNvPr>
            <p:cNvSpPr txBox="1"/>
            <p:nvPr/>
          </p:nvSpPr>
          <p:spPr>
            <a:xfrm>
              <a:off x="0" y="827543"/>
              <a:ext cx="3728172" cy="242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zh-CN" altLang="en-US" sz="2600" dirty="0">
                  <a:solidFill>
                    <a:srgbClr val="FFFFFF"/>
                  </a:solidFill>
                  <a:ea typeface="阿里巴巴普惠体 Light" panose="00020600040101010101" charset="-122"/>
                </a:rPr>
                <a:t>设计一套简洁高效的</a:t>
              </a:r>
              <a:r>
                <a:rPr lang="en-US" altLang="zh-CN" sz="2600" dirty="0">
                  <a:solidFill>
                    <a:srgbClr val="FFFFFF"/>
                  </a:solidFill>
                  <a:ea typeface="阿里巴巴普惠体 Light" panose="00020600040101010101" charset="-122"/>
                </a:rPr>
                <a:t>DSL</a:t>
              </a:r>
              <a:r>
                <a:rPr lang="zh-CN" altLang="en-US" sz="2600" dirty="0">
                  <a:solidFill>
                    <a:srgbClr val="FFFFFF"/>
                  </a:solidFill>
                  <a:ea typeface="阿里巴巴普惠体 Light" panose="00020600040101010101" charset="-122"/>
                </a:rPr>
                <a:t>语法，能够精确描述客服应答逻辑</a:t>
              </a:r>
              <a:endParaRPr lang="en-US" sz="2600" u="none" strike="noStrike" dirty="0">
                <a:solidFill>
                  <a:srgbClr val="FFFFFF"/>
                </a:solidFill>
                <a:ea typeface="阿里巴巴普惠体 Light" panose="00020600040101010101" charset="-122"/>
              </a:endParaRPr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:a16="http://schemas.microsoft.com/office/drawing/2014/main" id="{82BFAE04-B84E-4193-0F17-895472D07F9C}"/>
              </a:ext>
            </a:extLst>
          </p:cNvPr>
          <p:cNvSpPr txBox="1"/>
          <p:nvPr/>
        </p:nvSpPr>
        <p:spPr>
          <a:xfrm>
            <a:off x="2244724" y="7602829"/>
            <a:ext cx="10441056" cy="9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640"/>
              </a:lnSpc>
            </a:pPr>
            <a:r>
              <a:rPr lang="zh-CN" altLang="en-US" sz="2600" dirty="0">
                <a:solidFill>
                  <a:srgbClr val="FFFFFF"/>
                </a:solidFill>
                <a:ea typeface="阿里巴巴普惠体 Light" panose="00020600040101010101" charset="-122"/>
                <a:sym typeface="+mn-ea"/>
              </a:rPr>
              <a:t>继承</a:t>
            </a:r>
            <a:r>
              <a:rPr lang="en-US" altLang="zh-CN" sz="2600" dirty="0">
                <a:solidFill>
                  <a:srgbClr val="FFFFFF"/>
                </a:solidFill>
                <a:ea typeface="阿里巴巴普惠体 Light" panose="00020600040101010101" charset="-122"/>
                <a:sym typeface="+mn-ea"/>
              </a:rPr>
              <a:t>LLM API</a:t>
            </a:r>
            <a:r>
              <a:rPr lang="zh-CN" altLang="en-US" sz="2600" dirty="0">
                <a:solidFill>
                  <a:srgbClr val="FFFFFF"/>
                </a:solidFill>
                <a:ea typeface="阿里巴巴普惠体 Light" panose="00020600040101010101" charset="-122"/>
                <a:sym typeface="+mn-ea"/>
              </a:rPr>
              <a:t>，实现将用户的自然</a:t>
            </a:r>
            <a:endParaRPr lang="en-US" altLang="zh-CN" sz="2600" dirty="0">
              <a:solidFill>
                <a:srgbClr val="FFFFFF"/>
              </a:solidFill>
              <a:ea typeface="阿里巴巴普惠体 Light" panose="00020600040101010101" charset="-122"/>
              <a:sym typeface="+mn-ea"/>
            </a:endParaRPr>
          </a:p>
          <a:p>
            <a:pPr algn="just">
              <a:lnSpc>
                <a:spcPts val="3640"/>
              </a:lnSpc>
            </a:pPr>
            <a:r>
              <a:rPr lang="zh-CN" altLang="en-US" sz="2600" dirty="0">
                <a:solidFill>
                  <a:srgbClr val="FFFFFF"/>
                </a:solidFill>
                <a:ea typeface="阿里巴巴普惠体 Light" panose="00020600040101010101" charset="-122"/>
                <a:sym typeface="+mn-ea"/>
              </a:rPr>
              <a:t>语言精确的映射到预设功能</a:t>
            </a:r>
            <a:endParaRPr lang="en-US" altLang="zh-CN" sz="2600" u="none" strike="noStrike" dirty="0">
              <a:solidFill>
                <a:srgbClr val="FFFFFF"/>
              </a:solidFill>
              <a:ea typeface="阿里巴巴普惠体 Light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3A538-10B3-62F8-ACD0-A5D9142A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F8B683-BEA8-6301-9754-3ECF2B0BC904}"/>
              </a:ext>
            </a:extLst>
          </p:cNvPr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5168B9-C898-999D-C899-6F26F8464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8000"/>
                    </a14:imgEffect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5" t="8564" r="30027" b="250"/>
          <a:stretch/>
        </p:blipFill>
        <p:spPr>
          <a:xfrm>
            <a:off x="10723066" y="3586570"/>
            <a:ext cx="5615364" cy="5584884"/>
          </a:xfrm>
          <a:prstGeom prst="ellipse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FDA7BF6B-C90E-E527-F97F-CE1763490D04}"/>
              </a:ext>
            </a:extLst>
          </p:cNvPr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3921439-40C6-11F3-5317-FDBCB22F014C}"/>
              </a:ext>
            </a:extLst>
          </p:cNvPr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C43B9A0A-203B-69B6-16B6-2D987B7CB791}"/>
              </a:ext>
            </a:extLst>
          </p:cNvPr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4EB5705-25F4-D8BE-8B6C-A23DBA03C4BE}"/>
              </a:ext>
            </a:extLst>
          </p:cNvPr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8528B3CC-9183-99A2-667A-323032E7B8B3}"/>
                </a:ext>
              </a:extLst>
            </p:cNvPr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FADBF88F-78F6-E3D0-6F04-1C80F85AA7E3}"/>
                </a:ext>
              </a:extLst>
            </p:cNvPr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1514E66D-B9F3-F7B6-4181-E0D919D25CA3}"/>
                </a:ext>
              </a:extLst>
            </p:cNvPr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CE5F7E36-84DF-F55F-6AEB-55B937129F6B}"/>
                </a:ext>
              </a:extLst>
            </p:cNvPr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334BA5FF-0BD6-AC78-B2E4-6BA7F8E786AD}"/>
                </a:ext>
              </a:extLst>
            </p:cNvPr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C2F20DB-84CD-A0FA-28B7-4A9F78837C46}"/>
              </a:ext>
            </a:extLst>
          </p:cNvPr>
          <p:cNvGrpSpPr/>
          <p:nvPr/>
        </p:nvGrpSpPr>
        <p:grpSpPr>
          <a:xfrm>
            <a:off x="1618842" y="3341778"/>
            <a:ext cx="6120522" cy="3950622"/>
            <a:chOff x="0" y="-285750"/>
            <a:chExt cx="8160696" cy="5267495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0C832F3-9ADB-D166-D0A7-CFA56FD37115}"/>
                </a:ext>
              </a:extLst>
            </p:cNvPr>
            <p:cNvSpPr txBox="1"/>
            <p:nvPr/>
          </p:nvSpPr>
          <p:spPr>
            <a:xfrm>
              <a:off x="0" y="4200420"/>
              <a:ext cx="8160696" cy="781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51" dirty="0">
                  <a:solidFill>
                    <a:srgbClr val="FFFFFF">
                      <a:alpha val="69804"/>
                    </a:srgbClr>
                  </a:solidFill>
                  <a:latin typeface="+mn-ea"/>
                </a:rPr>
                <a:t>Requirements Analysis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66983AA-BF2E-D7CD-F2F7-B2AD8671696F}"/>
                </a:ext>
              </a:extLst>
            </p:cNvPr>
            <p:cNvSpPr txBox="1"/>
            <p:nvPr/>
          </p:nvSpPr>
          <p:spPr>
            <a:xfrm>
              <a:off x="0" y="-285750"/>
              <a:ext cx="6141876" cy="333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 dirty="0">
                  <a:solidFill>
                    <a:srgbClr val="FFFFFF"/>
                  </a:solidFill>
                  <a:latin typeface="字由点字典黑" panose="00020600040101010101" charset="-122"/>
                </a:rPr>
                <a:t>02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4198850-39D9-BF71-8F8D-B6C3CC4C6E40}"/>
                </a:ext>
              </a:extLst>
            </p:cNvPr>
            <p:cNvSpPr txBox="1"/>
            <p:nvPr/>
          </p:nvSpPr>
          <p:spPr>
            <a:xfrm>
              <a:off x="0" y="2555663"/>
              <a:ext cx="7631853" cy="19097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zh-CN" altLang="en-US" sz="8500" dirty="0">
                  <a:solidFill>
                    <a:srgbClr val="FFFFFF"/>
                  </a:solidFill>
                  <a:ea typeface="阿里巴巴普惠体 Medium" panose="00020600040101010101" charset="-122"/>
                </a:rPr>
                <a:t>需求分析</a:t>
              </a:r>
              <a:endParaRPr lang="en-US" sz="8500" dirty="0">
                <a:solidFill>
                  <a:srgbClr val="FFFFFF"/>
                </a:solidFill>
                <a:ea typeface="阿里巴巴普惠体 Medium" panose="00020600040101010101" charset="-122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13050583-9E45-4E5B-A32E-34F04A5D9421}"/>
              </a:ext>
            </a:extLst>
          </p:cNvPr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8CE41AD3-CAB9-2F2E-47BC-6FC360C5BDA2}"/>
                </a:ext>
              </a:extLst>
            </p:cNvPr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60BA8FA5-2AB7-F288-1635-9D2CA5EFDBDF}"/>
                </a:ext>
              </a:extLst>
            </p:cNvPr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75FD650A-879A-521F-CB49-B836B5C30D32}"/>
                </a:ext>
              </a:extLst>
            </p:cNvPr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EFF09516-51B2-2640-5402-75C9DB7F84D6}"/>
                </a:ext>
              </a:extLst>
            </p:cNvPr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AutoShape 26">
              <a:extLst>
                <a:ext uri="{FF2B5EF4-FFF2-40B4-BE49-F238E27FC236}">
                  <a16:creationId xmlns:a16="http://schemas.microsoft.com/office/drawing/2014/main" id="{7F547D26-A63B-3D2C-9ABA-27D4CDF4BDC0}"/>
                </a:ext>
              </a:extLst>
            </p:cNvPr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AutoShape 27">
              <a:extLst>
                <a:ext uri="{FF2B5EF4-FFF2-40B4-BE49-F238E27FC236}">
                  <a16:creationId xmlns:a16="http://schemas.microsoft.com/office/drawing/2014/main" id="{2847339A-7722-20E1-29B6-A55099E06B67}"/>
                </a:ext>
              </a:extLst>
            </p:cNvPr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CFFE2005-510F-BFD4-E7AF-0A95D7AC30E7}"/>
              </a:ext>
            </a:extLst>
          </p:cNvPr>
          <p:cNvSpPr txBox="1"/>
          <p:nvPr/>
        </p:nvSpPr>
        <p:spPr>
          <a:xfrm>
            <a:off x="1618842" y="7764930"/>
            <a:ext cx="6028329" cy="33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ea typeface="阿里巴巴普惠体 Light" panose="00020600040101010101" charset="-122"/>
              </a:rPr>
              <a:t>。</a:t>
            </a:r>
          </a:p>
        </p:txBody>
      </p:sp>
      <p:sp>
        <p:nvSpPr>
          <p:cNvPr id="70" name="Freeform 19">
            <a:extLst>
              <a:ext uri="{FF2B5EF4-FFF2-40B4-BE49-F238E27FC236}">
                <a16:creationId xmlns:a16="http://schemas.microsoft.com/office/drawing/2014/main" id="{05111FB1-D427-257A-A8E9-6F79F7868FB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45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308128" y="6502400"/>
            <a:ext cx="8101286" cy="2755900"/>
            <a:chOff x="0" y="0"/>
            <a:chExt cx="2133672" cy="7258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33672" cy="725834"/>
            </a:xfrm>
            <a:custGeom>
              <a:avLst/>
              <a:gdLst/>
              <a:ahLst/>
              <a:cxnLst/>
              <a:rect l="l" t="t" r="r" b="b"/>
              <a:pathLst>
                <a:path w="2133672" h="725834">
                  <a:moveTo>
                    <a:pt x="14335" y="0"/>
                  </a:moveTo>
                  <a:lnTo>
                    <a:pt x="2119337" y="0"/>
                  </a:lnTo>
                  <a:cubicBezTo>
                    <a:pt x="2123139" y="0"/>
                    <a:pt x="2126785" y="1510"/>
                    <a:pt x="2129474" y="4199"/>
                  </a:cubicBezTo>
                  <a:cubicBezTo>
                    <a:pt x="2132162" y="6887"/>
                    <a:pt x="2133672" y="10533"/>
                    <a:pt x="2133672" y="14335"/>
                  </a:cubicBezTo>
                  <a:lnTo>
                    <a:pt x="2133672" y="711499"/>
                  </a:lnTo>
                  <a:cubicBezTo>
                    <a:pt x="2133672" y="719416"/>
                    <a:pt x="2127254" y="725834"/>
                    <a:pt x="2119337" y="725834"/>
                  </a:cubicBezTo>
                  <a:lnTo>
                    <a:pt x="14335" y="725834"/>
                  </a:lnTo>
                  <a:cubicBezTo>
                    <a:pt x="10533" y="725834"/>
                    <a:pt x="6887" y="724324"/>
                    <a:pt x="4199" y="721635"/>
                  </a:cubicBezTo>
                  <a:cubicBezTo>
                    <a:pt x="1510" y="718947"/>
                    <a:pt x="0" y="715301"/>
                    <a:pt x="0" y="711499"/>
                  </a:cubicBezTo>
                  <a:lnTo>
                    <a:pt x="0" y="14335"/>
                  </a:lnTo>
                  <a:cubicBezTo>
                    <a:pt x="0" y="10533"/>
                    <a:pt x="1510" y="6887"/>
                    <a:pt x="4199" y="4199"/>
                  </a:cubicBezTo>
                  <a:cubicBezTo>
                    <a:pt x="6887" y="1510"/>
                    <a:pt x="10533" y="0"/>
                    <a:pt x="14335" y="0"/>
                  </a:cubicBezTo>
                  <a:close/>
                </a:path>
              </a:pathLst>
            </a:custGeom>
            <a:solidFill>
              <a:srgbClr val="2A4A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133672" cy="773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96720" y="6842760"/>
            <a:ext cx="4467225" cy="1178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675"/>
              </a:lnSpc>
            </a:pPr>
            <a:r>
              <a:rPr lang="zh-CN" altLang="en-US" sz="6910" dirty="0">
                <a:solidFill>
                  <a:srgbClr val="FFFFFF"/>
                </a:solidFill>
                <a:ea typeface="阿里巴巴普惠体 Medium" panose="00020600040101010101" charset="-122"/>
              </a:rPr>
              <a:t>功能需求</a:t>
            </a:r>
            <a:endParaRPr lang="en-US" sz="6910" dirty="0">
              <a:solidFill>
                <a:srgbClr val="FFFFFF"/>
              </a:solidFill>
              <a:ea typeface="阿里巴巴普惠体 Medium" panose="00020600040101010101" charset="-122"/>
            </a:endParaRPr>
          </a:p>
        </p:txBody>
      </p:sp>
      <p:grpSp>
        <p:nvGrpSpPr>
          <p:cNvPr id="44" name="Group 44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48" name="Freeform 48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D1CABE62-5030-6C5B-CFCD-43823530B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985110"/>
            <a:ext cx="12853880" cy="53471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38632456-8B20-4DCA-B99E-ED6C90C8F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71" b="2994"/>
          <a:stretch/>
        </p:blipFill>
        <p:spPr>
          <a:xfrm>
            <a:off x="1337515" y="1552667"/>
            <a:ext cx="15584981" cy="362074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8648519" y="5143500"/>
            <a:ext cx="848828" cy="742725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A4ADF">
                <a:alpha val="49804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8465" y="1548346"/>
            <a:ext cx="15584981" cy="3625066"/>
            <a:chOff x="0" y="0"/>
            <a:chExt cx="4104686" cy="9547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04686" cy="954750"/>
            </a:xfrm>
            <a:custGeom>
              <a:avLst/>
              <a:gdLst/>
              <a:ahLst/>
              <a:cxnLst/>
              <a:rect l="l" t="t" r="r" b="b"/>
              <a:pathLst>
                <a:path w="4104686" h="954750">
                  <a:moveTo>
                    <a:pt x="9935" y="0"/>
                  </a:moveTo>
                  <a:lnTo>
                    <a:pt x="4094751" y="0"/>
                  </a:lnTo>
                  <a:cubicBezTo>
                    <a:pt x="4100238" y="0"/>
                    <a:pt x="4104686" y="4448"/>
                    <a:pt x="4104686" y="9935"/>
                  </a:cubicBezTo>
                  <a:lnTo>
                    <a:pt x="4104686" y="944815"/>
                  </a:lnTo>
                  <a:cubicBezTo>
                    <a:pt x="4104686" y="950302"/>
                    <a:pt x="4100238" y="954750"/>
                    <a:pt x="4094751" y="954750"/>
                  </a:cubicBezTo>
                  <a:lnTo>
                    <a:pt x="9935" y="954750"/>
                  </a:lnTo>
                  <a:cubicBezTo>
                    <a:pt x="4448" y="954750"/>
                    <a:pt x="0" y="950302"/>
                    <a:pt x="0" y="944815"/>
                  </a:cubicBezTo>
                  <a:lnTo>
                    <a:pt x="0" y="9935"/>
                  </a:lnTo>
                  <a:cubicBezTo>
                    <a:pt x="0" y="4448"/>
                    <a:pt x="4448" y="0"/>
                    <a:pt x="9935" y="0"/>
                  </a:cubicBezTo>
                  <a:close/>
                </a:path>
              </a:pathLst>
            </a:custGeom>
            <a:solidFill>
              <a:srgbClr val="2A4ADF">
                <a:alpha val="49804"/>
              </a:srgb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104686" cy="100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934190" y="2363470"/>
            <a:ext cx="4572635" cy="1178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75"/>
              </a:lnSpc>
            </a:pPr>
            <a:r>
              <a:rPr lang="zh-CN" altLang="en-US" sz="6910" dirty="0">
                <a:solidFill>
                  <a:srgbClr val="FFFFFF"/>
                </a:solidFill>
                <a:ea typeface="阿里巴巴普惠体 Bold" panose="00020600040101010101" charset="-122"/>
              </a:rPr>
              <a:t>技术需求</a:t>
            </a:r>
            <a:endParaRPr lang="en-US" sz="6910" dirty="0">
              <a:solidFill>
                <a:srgbClr val="FFFFFF"/>
              </a:solidFill>
              <a:ea typeface="阿里巴巴普惠体 Bold" panose="0002060004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02668" y="3590449"/>
            <a:ext cx="5303660" cy="894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endParaRPr lang="en-US" sz="2600" dirty="0">
              <a:solidFill>
                <a:srgbClr val="FFFFFF"/>
              </a:solidFill>
              <a:ea typeface="阿里巴巴普惠体 Light" panose="00020600040101010101" charset="-122"/>
            </a:endParaRPr>
          </a:p>
          <a:p>
            <a:pPr algn="r">
              <a:lnSpc>
                <a:spcPts val="3640"/>
              </a:lnSpc>
            </a:pPr>
            <a:endParaRPr lang="en-US" sz="2600" dirty="0">
              <a:solidFill>
                <a:srgbClr val="FFFFFF"/>
              </a:solidFill>
              <a:ea typeface="阿里巴巴普惠体 Light" panose="00020600040101010101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1202668" y="5742713"/>
            <a:ext cx="5782884" cy="1477190"/>
            <a:chOff x="-638965" y="-66675"/>
            <a:chExt cx="7710512" cy="196958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7071547" cy="67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zh-CN" altLang="en-US" sz="3000" dirty="0">
                  <a:solidFill>
                    <a:srgbClr val="2A4ADF"/>
                  </a:solidFill>
                  <a:ea typeface="阿里巴巴普惠体 Bold" panose="00020600040101010101" charset="-122"/>
                </a:rPr>
                <a:t>开发日志</a:t>
              </a:r>
              <a:endParaRPr lang="en-US" sz="3000" dirty="0">
                <a:solidFill>
                  <a:srgbClr val="2A4ADF"/>
                </a:solidFill>
                <a:ea typeface="阿里巴巴普惠体 Bold" panose="00020600040101010101" charset="-122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638965" y="708397"/>
              <a:ext cx="7710512" cy="11945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zh-CN" altLang="en-US" sz="2600" dirty="0">
                  <a:solidFill>
                    <a:srgbClr val="000000"/>
                  </a:solidFill>
                  <a:ea typeface="阿里巴巴普惠体 Light" panose="00020600040101010101" charset="-122"/>
                </a:rPr>
                <a:t>实时更新使用</a:t>
              </a:r>
              <a:r>
                <a:rPr lang="en-US" altLang="zh-CN" sz="2600" dirty="0">
                  <a:solidFill>
                    <a:srgbClr val="000000"/>
                  </a:solidFill>
                  <a:ea typeface="阿里巴巴普惠体 Light" panose="00020600040101010101" charset="-122"/>
                </a:rPr>
                <a:t>git</a:t>
              </a:r>
              <a:r>
                <a:rPr lang="zh-CN" altLang="en-US" sz="2600" dirty="0">
                  <a:solidFill>
                    <a:srgbClr val="000000"/>
                  </a:solidFill>
                  <a:ea typeface="阿里巴巴普惠体 Light" panose="00020600040101010101" charset="-122"/>
                </a:rPr>
                <a:t>版本管理后记录的开发日志</a:t>
              </a:r>
              <a:endParaRPr lang="en-US" sz="2600" dirty="0">
                <a:solidFill>
                  <a:srgbClr val="000000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53800" y="7777214"/>
            <a:ext cx="5631752" cy="1492894"/>
            <a:chOff x="-437456" y="-66675"/>
            <a:chExt cx="7509003" cy="199052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7071547" cy="680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zh-CN" altLang="en-US" sz="3000" dirty="0">
                  <a:solidFill>
                    <a:srgbClr val="2A4ADF"/>
                  </a:solidFill>
                  <a:ea typeface="阿里巴巴普惠体 Bold" panose="00020600040101010101" charset="-122"/>
                </a:rPr>
                <a:t>测试日志</a:t>
              </a:r>
              <a:endParaRPr lang="en-US" sz="3000" dirty="0">
                <a:solidFill>
                  <a:srgbClr val="2A4ADF"/>
                </a:solidFill>
                <a:ea typeface="阿里巴巴普惠体 Bold" panose="00020600040101010101" charset="-122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437456" y="729335"/>
              <a:ext cx="7509003" cy="1194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zh-CN" altLang="en-US" sz="2600" dirty="0">
                  <a:solidFill>
                    <a:srgbClr val="000000"/>
                  </a:solidFill>
                  <a:ea typeface="阿里巴巴普惠体 Light" panose="00020600040101010101" charset="-122"/>
                </a:rPr>
                <a:t>将每一次测试的结果及报错都输出为日志文件，并标明时间戳</a:t>
              </a:r>
              <a:endParaRPr lang="en-US" sz="2600" dirty="0">
                <a:solidFill>
                  <a:srgbClr val="000000"/>
                </a:solidFill>
                <a:ea typeface="阿里巴巴普惠体 Light" panose="00020600040101010101" charset="-122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9DC1EF3-B59F-4D76-E546-88B581C15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5886225"/>
            <a:ext cx="8313498" cy="3802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F577B-195D-D77E-49E6-61564DFD0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7C41FB-164E-C22F-2AAB-309E6C8AD0BC}"/>
              </a:ext>
            </a:extLst>
          </p:cNvPr>
          <p:cNvSpPr/>
          <p:nvPr/>
        </p:nvSpPr>
        <p:spPr>
          <a:xfrm rot="-946537">
            <a:off x="-3890996" y="-7422843"/>
            <a:ext cx="24218681" cy="24168225"/>
          </a:xfrm>
          <a:custGeom>
            <a:avLst/>
            <a:gdLst/>
            <a:ahLst/>
            <a:cxnLst/>
            <a:rect l="l" t="t" r="r" b="b"/>
            <a:pathLst>
              <a:path w="24218681" h="24168225">
                <a:moveTo>
                  <a:pt x="0" y="0"/>
                </a:moveTo>
                <a:lnTo>
                  <a:pt x="24218681" y="0"/>
                </a:lnTo>
                <a:lnTo>
                  <a:pt x="24218681" y="24168225"/>
                </a:lnTo>
                <a:lnTo>
                  <a:pt x="0" y="24168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5EC42-C688-8F85-DD5B-DC9874D4FD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8000"/>
                    </a14:imgEffect>
                    <a14:imgEffect>
                      <a14:brightnessContrast bright="1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5" t="8564" r="30027" b="250"/>
          <a:stretch/>
        </p:blipFill>
        <p:spPr>
          <a:xfrm>
            <a:off x="10723066" y="3586570"/>
            <a:ext cx="5615364" cy="5584884"/>
          </a:xfrm>
          <a:prstGeom prst="ellipse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76C07CDD-3E15-7F36-3736-578F196B4B97}"/>
              </a:ext>
            </a:extLst>
          </p:cNvPr>
          <p:cNvSpPr/>
          <p:nvPr/>
        </p:nvSpPr>
        <p:spPr>
          <a:xfrm rot="-9232528">
            <a:off x="15825108" y="3780353"/>
            <a:ext cx="1386544" cy="1585769"/>
          </a:xfrm>
          <a:custGeom>
            <a:avLst/>
            <a:gdLst/>
            <a:ahLst/>
            <a:cxnLst/>
            <a:rect l="l" t="t" r="r" b="b"/>
            <a:pathLst>
              <a:path w="1386544" h="1585769">
                <a:moveTo>
                  <a:pt x="0" y="0"/>
                </a:moveTo>
                <a:lnTo>
                  <a:pt x="1386544" y="0"/>
                </a:lnTo>
                <a:lnTo>
                  <a:pt x="1386544" y="1585768"/>
                </a:lnTo>
                <a:lnTo>
                  <a:pt x="0" y="15857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BF4A91A-2BD0-A281-CABA-CFF07A64B632}"/>
              </a:ext>
            </a:extLst>
          </p:cNvPr>
          <p:cNvSpPr/>
          <p:nvPr/>
        </p:nvSpPr>
        <p:spPr>
          <a:xfrm rot="-3605019">
            <a:off x="10456819" y="7345037"/>
            <a:ext cx="1766921" cy="2293936"/>
          </a:xfrm>
          <a:custGeom>
            <a:avLst/>
            <a:gdLst/>
            <a:ahLst/>
            <a:cxnLst/>
            <a:rect l="l" t="t" r="r" b="b"/>
            <a:pathLst>
              <a:path w="1766921" h="2293936">
                <a:moveTo>
                  <a:pt x="0" y="0"/>
                </a:moveTo>
                <a:lnTo>
                  <a:pt x="1766922" y="0"/>
                </a:lnTo>
                <a:lnTo>
                  <a:pt x="1766922" y="2293936"/>
                </a:lnTo>
                <a:lnTo>
                  <a:pt x="0" y="22939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19B5862B-4CB0-FF8A-FC8C-0BDCFB099976}"/>
              </a:ext>
            </a:extLst>
          </p:cNvPr>
          <p:cNvSpPr/>
          <p:nvPr/>
        </p:nvSpPr>
        <p:spPr>
          <a:xfrm flipH="1">
            <a:off x="15241811" y="5854744"/>
            <a:ext cx="152860" cy="0"/>
          </a:xfrm>
          <a:prstGeom prst="line">
            <a:avLst/>
          </a:prstGeom>
          <a:ln w="857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42A6937-3D9B-019D-7C93-116D5471DA5C}"/>
              </a:ext>
            </a:extLst>
          </p:cNvPr>
          <p:cNvGrpSpPr/>
          <p:nvPr/>
        </p:nvGrpSpPr>
        <p:grpSpPr>
          <a:xfrm>
            <a:off x="1618842" y="7440986"/>
            <a:ext cx="6473928" cy="128449"/>
            <a:chOff x="0" y="0"/>
            <a:chExt cx="8631904" cy="171265"/>
          </a:xfrm>
        </p:grpSpPr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462F91F2-96EF-B106-5118-6AB95F1501D7}"/>
                </a:ext>
              </a:extLst>
            </p:cNvPr>
            <p:cNvSpPr/>
            <p:nvPr/>
          </p:nvSpPr>
          <p:spPr>
            <a:xfrm flipH="1" flipV="1">
              <a:off x="951788" y="57150"/>
              <a:ext cx="6407376" cy="56965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utoShape 13">
              <a:extLst>
                <a:ext uri="{FF2B5EF4-FFF2-40B4-BE49-F238E27FC236}">
                  <a16:creationId xmlns:a16="http://schemas.microsoft.com/office/drawing/2014/main" id="{08E854A9-0B81-8195-4D18-DA8838450E0D}"/>
                </a:ext>
              </a:extLst>
            </p:cNvPr>
            <p:cNvSpPr/>
            <p:nvPr/>
          </p:nvSpPr>
          <p:spPr>
            <a:xfrm flipH="1" flipV="1">
              <a:off x="0" y="57150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9C7C932D-27F6-A444-5233-62C07C45C73B}"/>
                </a:ext>
              </a:extLst>
            </p:cNvPr>
            <p:cNvSpPr/>
            <p:nvPr/>
          </p:nvSpPr>
          <p:spPr>
            <a:xfrm flipH="1">
              <a:off x="590051" y="57150"/>
              <a:ext cx="203326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15">
              <a:extLst>
                <a:ext uri="{FF2B5EF4-FFF2-40B4-BE49-F238E27FC236}">
                  <a16:creationId xmlns:a16="http://schemas.microsoft.com/office/drawing/2014/main" id="{A3462504-2E51-1037-BFD5-6D801285C93A}"/>
                </a:ext>
              </a:extLst>
            </p:cNvPr>
            <p:cNvSpPr/>
            <p:nvPr/>
          </p:nvSpPr>
          <p:spPr>
            <a:xfrm flipH="1">
              <a:off x="7833959" y="114115"/>
              <a:ext cx="203813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4F6680AA-373D-6A86-4036-D4224C238239}"/>
                </a:ext>
              </a:extLst>
            </p:cNvPr>
            <p:cNvSpPr/>
            <p:nvPr/>
          </p:nvSpPr>
          <p:spPr>
            <a:xfrm flipH="1" flipV="1">
              <a:off x="8160696" y="114115"/>
              <a:ext cx="471208" cy="0"/>
            </a:xfrm>
            <a:prstGeom prst="line">
              <a:avLst/>
            </a:prstGeom>
            <a:ln w="1143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DEE8EC11-D55E-7CB2-FF9C-E523E588C42B}"/>
              </a:ext>
            </a:extLst>
          </p:cNvPr>
          <p:cNvGrpSpPr/>
          <p:nvPr/>
        </p:nvGrpSpPr>
        <p:grpSpPr>
          <a:xfrm>
            <a:off x="1618842" y="3341778"/>
            <a:ext cx="6120522" cy="3950622"/>
            <a:chOff x="0" y="-285750"/>
            <a:chExt cx="8160696" cy="5267495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C4A8A44-B945-433A-72B0-2EB521E35740}"/>
                </a:ext>
              </a:extLst>
            </p:cNvPr>
            <p:cNvSpPr txBox="1"/>
            <p:nvPr/>
          </p:nvSpPr>
          <p:spPr>
            <a:xfrm>
              <a:off x="0" y="4200420"/>
              <a:ext cx="8160696" cy="781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51" dirty="0">
                  <a:solidFill>
                    <a:srgbClr val="FFFFFF">
                      <a:alpha val="69804"/>
                    </a:srgbClr>
                  </a:solidFill>
                  <a:latin typeface="+mn-ea"/>
                </a:rPr>
                <a:t>System Architecture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DE21E82-8639-78D9-D630-15BFAD708143}"/>
                </a:ext>
              </a:extLst>
            </p:cNvPr>
            <p:cNvSpPr txBox="1"/>
            <p:nvPr/>
          </p:nvSpPr>
          <p:spPr>
            <a:xfrm>
              <a:off x="0" y="-285750"/>
              <a:ext cx="6141876" cy="333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000"/>
                </a:lnSpc>
              </a:pPr>
              <a:r>
                <a:rPr lang="en-US" sz="15000" dirty="0">
                  <a:solidFill>
                    <a:srgbClr val="FFFFFF"/>
                  </a:solidFill>
                  <a:latin typeface="字由点字典黑" panose="00020600040101010101" charset="-122"/>
                </a:rPr>
                <a:t>03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D8C92B9E-BE45-7C5B-F0D8-84C25A9F6F4F}"/>
                </a:ext>
              </a:extLst>
            </p:cNvPr>
            <p:cNvSpPr txBox="1"/>
            <p:nvPr/>
          </p:nvSpPr>
          <p:spPr>
            <a:xfrm>
              <a:off x="0" y="2555663"/>
              <a:ext cx="7631853" cy="18815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900"/>
                </a:lnSpc>
              </a:pPr>
              <a:r>
                <a:rPr lang="zh-CN" altLang="en-US" sz="8500" dirty="0">
                  <a:solidFill>
                    <a:srgbClr val="FFFFFF"/>
                  </a:solidFill>
                  <a:ea typeface="阿里巴巴普惠体 Medium" panose="00020600040101010101" charset="-122"/>
                </a:rPr>
                <a:t>系统架构</a:t>
              </a:r>
              <a:endParaRPr lang="en-US" sz="8500" dirty="0">
                <a:solidFill>
                  <a:srgbClr val="FFFFFF"/>
                </a:solidFill>
                <a:ea typeface="阿里巴巴普惠体 Medium" panose="00020600040101010101" charset="-122"/>
              </a:endParaRPr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225EB6EE-9130-7C14-35A8-94371D611076}"/>
              </a:ext>
            </a:extLst>
          </p:cNvPr>
          <p:cNvGrpSpPr/>
          <p:nvPr/>
        </p:nvGrpSpPr>
        <p:grpSpPr>
          <a:xfrm rot="5400000">
            <a:off x="7187625" y="-2014180"/>
            <a:ext cx="114300" cy="5773289"/>
            <a:chOff x="0" y="0"/>
            <a:chExt cx="152400" cy="7697719"/>
          </a:xfrm>
        </p:grpSpPr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6A641049-5ADE-20C1-9227-3704FD5F3AF4}"/>
                </a:ext>
              </a:extLst>
            </p:cNvPr>
            <p:cNvSpPr/>
            <p:nvPr/>
          </p:nvSpPr>
          <p:spPr>
            <a:xfrm flipH="1">
              <a:off x="50800" y="1134998"/>
              <a:ext cx="50800" cy="5713940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C13CDEEB-19BD-6659-1C85-8796DB075C63}"/>
                </a:ext>
              </a:extLst>
            </p:cNvPr>
            <p:cNvSpPr/>
            <p:nvPr/>
          </p:nvSpPr>
          <p:spPr>
            <a:xfrm flipH="1">
              <a:off x="50800" y="7277507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AutoShape 24">
              <a:extLst>
                <a:ext uri="{FF2B5EF4-FFF2-40B4-BE49-F238E27FC236}">
                  <a16:creationId xmlns:a16="http://schemas.microsoft.com/office/drawing/2014/main" id="{A6C03051-24A2-600F-81F0-2589FD4FE584}"/>
                </a:ext>
              </a:extLst>
            </p:cNvPr>
            <p:cNvSpPr/>
            <p:nvPr/>
          </p:nvSpPr>
          <p:spPr>
            <a:xfrm>
              <a:off x="50800" y="6990205"/>
              <a:ext cx="0" cy="181321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FB8E94A0-211C-7378-32B7-DD0E6132698C}"/>
                </a:ext>
              </a:extLst>
            </p:cNvPr>
            <p:cNvSpPr/>
            <p:nvPr/>
          </p:nvSpPr>
          <p:spPr>
            <a:xfrm>
              <a:off x="101600" y="821208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AutoShape 26">
              <a:extLst>
                <a:ext uri="{FF2B5EF4-FFF2-40B4-BE49-F238E27FC236}">
                  <a16:creationId xmlns:a16="http://schemas.microsoft.com/office/drawing/2014/main" id="{88B1B9C2-9EE0-F71A-192A-93B14D5BA7FB}"/>
                </a:ext>
              </a:extLst>
            </p:cNvPr>
            <p:cNvSpPr/>
            <p:nvPr/>
          </p:nvSpPr>
          <p:spPr>
            <a:xfrm>
              <a:off x="101600" y="529832"/>
              <a:ext cx="0" cy="181756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AutoShape 27">
              <a:extLst>
                <a:ext uri="{FF2B5EF4-FFF2-40B4-BE49-F238E27FC236}">
                  <a16:creationId xmlns:a16="http://schemas.microsoft.com/office/drawing/2014/main" id="{D360A77F-6B8B-3CFE-90E7-FC7A72F32968}"/>
                </a:ext>
              </a:extLst>
            </p:cNvPr>
            <p:cNvSpPr/>
            <p:nvPr/>
          </p:nvSpPr>
          <p:spPr>
            <a:xfrm flipH="1">
              <a:off x="101600" y="0"/>
              <a:ext cx="0" cy="420212"/>
            </a:xfrm>
            <a:prstGeom prst="line">
              <a:avLst/>
            </a:prstGeom>
            <a:ln w="101600" cap="rnd">
              <a:solidFill>
                <a:srgbClr val="2A4AD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E726C4B1-06B6-DAED-163B-59AC19D2C047}"/>
              </a:ext>
            </a:extLst>
          </p:cNvPr>
          <p:cNvSpPr txBox="1"/>
          <p:nvPr/>
        </p:nvSpPr>
        <p:spPr>
          <a:xfrm>
            <a:off x="1618842" y="7764930"/>
            <a:ext cx="6028329" cy="335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ea typeface="阿里巴巴普惠体 Light" panose="00020600040101010101" charset="-122"/>
              </a:rPr>
              <a:t>。</a:t>
            </a:r>
          </a:p>
        </p:txBody>
      </p:sp>
      <p:sp>
        <p:nvSpPr>
          <p:cNvPr id="70" name="Freeform 19">
            <a:extLst>
              <a:ext uri="{FF2B5EF4-FFF2-40B4-BE49-F238E27FC236}">
                <a16:creationId xmlns:a16="http://schemas.microsoft.com/office/drawing/2014/main" id="{291C3760-6D00-B306-DDBC-34D342AA506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087600" y="258445"/>
            <a:ext cx="2870835" cy="875665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3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597815" y="-1993568"/>
            <a:ext cx="4590707" cy="459070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15468992" y="-2295353"/>
            <a:ext cx="4590707" cy="45907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684089"/>
            <a:ext cx="7771114" cy="3459411"/>
            <a:chOff x="0" y="0"/>
            <a:chExt cx="2046713" cy="9111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6713" cy="911121"/>
            </a:xfrm>
            <a:custGeom>
              <a:avLst/>
              <a:gdLst/>
              <a:ahLst/>
              <a:cxnLst/>
              <a:rect l="l" t="t" r="r" b="b"/>
              <a:pathLst>
                <a:path w="2046713" h="911121">
                  <a:moveTo>
                    <a:pt x="19925" y="0"/>
                  </a:moveTo>
                  <a:lnTo>
                    <a:pt x="2026788" y="0"/>
                  </a:lnTo>
                  <a:cubicBezTo>
                    <a:pt x="2032073" y="0"/>
                    <a:pt x="2037141" y="2099"/>
                    <a:pt x="2040877" y="5836"/>
                  </a:cubicBezTo>
                  <a:cubicBezTo>
                    <a:pt x="2044614" y="9572"/>
                    <a:pt x="2046713" y="14640"/>
                    <a:pt x="2046713" y="19925"/>
                  </a:cubicBezTo>
                  <a:lnTo>
                    <a:pt x="2046713" y="891196"/>
                  </a:lnTo>
                  <a:cubicBezTo>
                    <a:pt x="2046713" y="902200"/>
                    <a:pt x="2037793" y="911121"/>
                    <a:pt x="2026788" y="911121"/>
                  </a:cubicBezTo>
                  <a:lnTo>
                    <a:pt x="19925" y="911121"/>
                  </a:lnTo>
                  <a:cubicBezTo>
                    <a:pt x="14640" y="911121"/>
                    <a:pt x="9572" y="909021"/>
                    <a:pt x="5836" y="905285"/>
                  </a:cubicBezTo>
                  <a:cubicBezTo>
                    <a:pt x="2099" y="901548"/>
                    <a:pt x="0" y="896480"/>
                    <a:pt x="0" y="891196"/>
                  </a:cubicBezTo>
                  <a:lnTo>
                    <a:pt x="0" y="19925"/>
                  </a:lnTo>
                  <a:cubicBezTo>
                    <a:pt x="0" y="14640"/>
                    <a:pt x="2099" y="9572"/>
                    <a:pt x="5836" y="5836"/>
                  </a:cubicBezTo>
                  <a:cubicBezTo>
                    <a:pt x="9572" y="2099"/>
                    <a:pt x="14640" y="0"/>
                    <a:pt x="19925" y="0"/>
                  </a:cubicBezTo>
                  <a:close/>
                </a:path>
              </a:pathLst>
            </a:custGeom>
            <a:solidFill>
              <a:srgbClr val="2A4AD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046713" cy="95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7970" y="2211070"/>
            <a:ext cx="4721860" cy="1178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5"/>
              </a:lnSpc>
            </a:pPr>
            <a:r>
              <a:rPr lang="zh-CN" altLang="en-US" sz="6910" dirty="0">
                <a:solidFill>
                  <a:srgbClr val="FFFFFF"/>
                </a:solidFill>
                <a:ea typeface="阿里巴巴普惠体 Bold" panose="00020600040101010101" charset="-122"/>
              </a:rPr>
              <a:t>模块职责</a:t>
            </a:r>
            <a:endParaRPr lang="en-US" sz="6910" dirty="0">
              <a:solidFill>
                <a:srgbClr val="FFFFFF"/>
              </a:solidFill>
              <a:ea typeface="阿里巴巴普惠体 Bold" panose="00020600040101010101" charset="-122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798889"/>
            <a:ext cx="7771114" cy="3459411"/>
            <a:chOff x="0" y="0"/>
            <a:chExt cx="2046713" cy="9111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6713" cy="911121"/>
            </a:xfrm>
            <a:custGeom>
              <a:avLst/>
              <a:gdLst/>
              <a:ahLst/>
              <a:cxnLst/>
              <a:rect l="l" t="t" r="r" b="b"/>
              <a:pathLst>
                <a:path w="2046713" h="911121">
                  <a:moveTo>
                    <a:pt x="19925" y="0"/>
                  </a:moveTo>
                  <a:lnTo>
                    <a:pt x="2026788" y="0"/>
                  </a:lnTo>
                  <a:cubicBezTo>
                    <a:pt x="2032073" y="0"/>
                    <a:pt x="2037141" y="2099"/>
                    <a:pt x="2040877" y="5836"/>
                  </a:cubicBezTo>
                  <a:cubicBezTo>
                    <a:pt x="2044614" y="9572"/>
                    <a:pt x="2046713" y="14640"/>
                    <a:pt x="2046713" y="19925"/>
                  </a:cubicBezTo>
                  <a:lnTo>
                    <a:pt x="2046713" y="891196"/>
                  </a:lnTo>
                  <a:cubicBezTo>
                    <a:pt x="2046713" y="902200"/>
                    <a:pt x="2037793" y="911121"/>
                    <a:pt x="2026788" y="911121"/>
                  </a:cubicBezTo>
                  <a:lnTo>
                    <a:pt x="19925" y="911121"/>
                  </a:lnTo>
                  <a:cubicBezTo>
                    <a:pt x="14640" y="911121"/>
                    <a:pt x="9572" y="909021"/>
                    <a:pt x="5836" y="905285"/>
                  </a:cubicBezTo>
                  <a:cubicBezTo>
                    <a:pt x="2099" y="901548"/>
                    <a:pt x="0" y="896480"/>
                    <a:pt x="0" y="891196"/>
                  </a:cubicBezTo>
                  <a:lnTo>
                    <a:pt x="0" y="19925"/>
                  </a:lnTo>
                  <a:cubicBezTo>
                    <a:pt x="0" y="14640"/>
                    <a:pt x="2099" y="9572"/>
                    <a:pt x="5836" y="5836"/>
                  </a:cubicBezTo>
                  <a:cubicBezTo>
                    <a:pt x="9572" y="2099"/>
                    <a:pt x="14640" y="0"/>
                    <a:pt x="19925" y="0"/>
                  </a:cubicBezTo>
                  <a:close/>
                </a:path>
              </a:pathLst>
            </a:custGeom>
            <a:solidFill>
              <a:srgbClr val="E1ECF7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46713" cy="958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27" y="6441513"/>
            <a:ext cx="2174162" cy="217416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30759" y="6098818"/>
            <a:ext cx="2800029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CN" altLang="en-US" sz="3000" dirty="0">
                <a:solidFill>
                  <a:srgbClr val="2A4ADF"/>
                </a:solidFill>
                <a:ea typeface="阿里巴巴普惠体 Bold" panose="00020600040101010101" charset="-122"/>
              </a:rPr>
              <a:t>分层示意</a:t>
            </a:r>
            <a:endParaRPr lang="en-US" sz="3000" dirty="0">
              <a:solidFill>
                <a:srgbClr val="2A4ADF"/>
              </a:solidFill>
              <a:ea typeface="阿里巴巴普惠体 Bold" panose="00020600040101010101" charset="-122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730758" y="7627340"/>
            <a:ext cx="1682510" cy="1280735"/>
            <a:chOff x="-1" y="-133349"/>
            <a:chExt cx="2243346" cy="1707647"/>
          </a:xfrm>
        </p:grpSpPr>
        <p:sp>
          <p:nvSpPr>
            <p:cNvPr id="20" name="TextBox 20"/>
            <p:cNvSpPr txBox="1"/>
            <p:nvPr/>
          </p:nvSpPr>
          <p:spPr>
            <a:xfrm>
              <a:off x="-1" y="-133349"/>
              <a:ext cx="1756321" cy="17076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10500"/>
                </a:lnSpc>
              </a:pPr>
              <a:endParaRPr lang="en-US" sz="7500" dirty="0">
                <a:solidFill>
                  <a:srgbClr val="2A4ADF"/>
                </a:solidFill>
                <a:latin typeface="阿里巴巴普惠体 Medium" panose="00020600040101010101" charset="-122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07266" y="533706"/>
              <a:ext cx="936079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endParaRPr lang="en-US" sz="3400" dirty="0">
                <a:solidFill>
                  <a:srgbClr val="2A4ADF"/>
                </a:solidFill>
                <a:latin typeface="字由点字典黑" panose="00020600040101010101" charset="-122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688371" y="-99375"/>
            <a:ext cx="18976371" cy="893962"/>
            <a:chOff x="0" y="0"/>
            <a:chExt cx="25301828" cy="1191950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5301828" cy="1191950"/>
              <a:chOff x="0" y="0"/>
              <a:chExt cx="4997892" cy="23544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997892" cy="235447"/>
              </a:xfrm>
              <a:custGeom>
                <a:avLst/>
                <a:gdLst/>
                <a:ahLst/>
                <a:cxnLst/>
                <a:rect l="l" t="t" r="r" b="b"/>
                <a:pathLst>
                  <a:path w="4997892" h="235447">
                    <a:moveTo>
                      <a:pt x="0" y="0"/>
                    </a:moveTo>
                    <a:lnTo>
                      <a:pt x="4997892" y="0"/>
                    </a:lnTo>
                    <a:lnTo>
                      <a:pt x="4997892" y="235447"/>
                    </a:lnTo>
                    <a:lnTo>
                      <a:pt x="0" y="235447"/>
                    </a:lnTo>
                    <a:close/>
                  </a:path>
                </a:pathLst>
              </a:custGeom>
              <a:solidFill>
                <a:srgbClr val="2A4ADF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4997892" cy="2830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-10800000">
              <a:off x="24156432" y="24470"/>
              <a:ext cx="1145396" cy="1143010"/>
            </a:xfrm>
            <a:custGeom>
              <a:avLst/>
              <a:gdLst/>
              <a:ahLst/>
              <a:cxnLst/>
              <a:rect l="l" t="t" r="r" b="b"/>
              <a:pathLst>
                <a:path w="1145396" h="1143010">
                  <a:moveTo>
                    <a:pt x="0" y="0"/>
                  </a:moveTo>
                  <a:lnTo>
                    <a:pt x="1145396" y="0"/>
                  </a:lnTo>
                  <a:lnTo>
                    <a:pt x="1145396" y="1143010"/>
                  </a:lnTo>
                  <a:lnTo>
                    <a:pt x="0" y="1143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9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>
            <a:xfrm rot="-10800000">
              <a:off x="24452889" y="132500"/>
              <a:ext cx="848939" cy="847170"/>
            </a:xfrm>
            <a:custGeom>
              <a:avLst/>
              <a:gdLst/>
              <a:ahLst/>
              <a:cxnLst/>
              <a:rect l="l" t="t" r="r" b="b"/>
              <a:pathLst>
                <a:path w="848939" h="847170">
                  <a:moveTo>
                    <a:pt x="0" y="0"/>
                  </a:moveTo>
                  <a:lnTo>
                    <a:pt x="848939" y="0"/>
                  </a:lnTo>
                  <a:lnTo>
                    <a:pt x="848939" y="847171"/>
                  </a:lnTo>
                  <a:lnTo>
                    <a:pt x="0" y="847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81902" y="3237163"/>
            <a:ext cx="7340111" cy="1790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Light" panose="00020600040101010101" charset="-122"/>
              </a:rPr>
              <a:t>前端层：提供友好的用户输入输出交互界面，收集用户问题并展示回答</a:t>
            </a:r>
            <a:endParaRPr lang="en-US" altLang="zh-CN" dirty="0">
              <a:solidFill>
                <a:schemeClr val="bg1"/>
              </a:solidFill>
              <a:ea typeface="阿里巴巴普惠体 Light" panose="00020600040101010101" charset="-122"/>
            </a:endParaRPr>
          </a:p>
          <a:p>
            <a:pPr algn="just">
              <a:lnSpc>
                <a:spcPts val="364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Light" panose="00020600040101010101" charset="-122"/>
              </a:rPr>
              <a:t>意图识别层：将用户自然语言转换为对应脚本语言</a:t>
            </a:r>
            <a:endParaRPr lang="en-US" dirty="0">
              <a:solidFill>
                <a:schemeClr val="bg1"/>
              </a:solidFill>
              <a:ea typeface="阿里巴巴普惠体 Light" panose="00020600040101010101" charset="-122"/>
            </a:endParaRPr>
          </a:p>
          <a:p>
            <a:pPr algn="just">
              <a:lnSpc>
                <a:spcPts val="364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Light" panose="00020600040101010101" charset="-122"/>
              </a:rPr>
              <a:t>解释器层：解析并执行</a:t>
            </a:r>
            <a:r>
              <a:rPr lang="en-US" altLang="zh-CN" dirty="0">
                <a:solidFill>
                  <a:schemeClr val="bg1"/>
                </a:solidFill>
                <a:ea typeface="阿里巴巴普惠体 Light" panose="00020600040101010101" charset="-122"/>
              </a:rPr>
              <a:t>DSL</a:t>
            </a:r>
            <a:r>
              <a:rPr lang="zh-CN" altLang="en-US" dirty="0">
                <a:solidFill>
                  <a:schemeClr val="bg1"/>
                </a:solidFill>
                <a:ea typeface="阿里巴巴普惠体 Light" panose="00020600040101010101" charset="-122"/>
              </a:rPr>
              <a:t>脚本，实现业务逻辑的具体执行</a:t>
            </a:r>
            <a:endParaRPr lang="en-US" dirty="0">
              <a:solidFill>
                <a:schemeClr val="bg1"/>
              </a:solidFill>
              <a:ea typeface="阿里巴巴普惠体 Light" panose="00020600040101010101" charset="-122"/>
            </a:endParaRPr>
          </a:p>
          <a:p>
            <a:pPr algn="just">
              <a:lnSpc>
                <a:spcPts val="3640"/>
              </a:lnSpc>
            </a:pPr>
            <a:r>
              <a:rPr lang="zh-CN" altLang="en-US" dirty="0">
                <a:solidFill>
                  <a:schemeClr val="bg1"/>
                </a:solidFill>
                <a:ea typeface="阿里巴巴普惠体 Light" panose="00020600040101010101" charset="-122"/>
              </a:rPr>
              <a:t>业务接口层：对接底层数据存储，实现数据的读写操作</a:t>
            </a:r>
            <a:endParaRPr lang="en-US" dirty="0">
              <a:solidFill>
                <a:schemeClr val="bg1"/>
              </a:solidFill>
              <a:ea typeface="阿里巴巴普惠体 Light" panose="00020600040101010101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12436" y="6657701"/>
            <a:ext cx="5279641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dirty="0"/>
              <a:t>前端层：终端</a:t>
            </a:r>
            <a:r>
              <a:rPr lang="en-US" altLang="zh-CN" dirty="0"/>
              <a:t>UI</a:t>
            </a:r>
            <a:r>
              <a:rPr lang="zh-CN" altLang="en-US" dirty="0"/>
              <a:t>（</a:t>
            </a:r>
            <a:r>
              <a:rPr lang="en-US" altLang="zh-CN" dirty="0"/>
              <a:t>TUI Manager</a:t>
            </a:r>
            <a:r>
              <a:rPr lang="zh-CN" altLang="en-US" dirty="0"/>
              <a:t>）  </a:t>
            </a:r>
          </a:p>
          <a:p>
            <a:r>
              <a:rPr lang="zh-CN" altLang="en-US" dirty="0"/>
              <a:t>     ↓↑  </a:t>
            </a:r>
          </a:p>
          <a:p>
            <a:r>
              <a:rPr lang="zh-CN" altLang="en-US" dirty="0"/>
              <a:t>意图识别层：</a:t>
            </a:r>
            <a:r>
              <a:rPr lang="en-US" altLang="zh-CN" dirty="0"/>
              <a:t>LLM API</a:t>
            </a:r>
            <a:r>
              <a:rPr lang="zh-CN" altLang="en-US" dirty="0"/>
              <a:t>（</a:t>
            </a:r>
            <a:r>
              <a:rPr lang="en-US" altLang="zh-CN" dirty="0"/>
              <a:t>AI_api.py</a:t>
            </a:r>
            <a:r>
              <a:rPr lang="zh-CN" altLang="en-US" dirty="0"/>
              <a:t>）  </a:t>
            </a:r>
          </a:p>
          <a:p>
            <a:r>
              <a:rPr lang="zh-CN" altLang="en-US" dirty="0"/>
              <a:t>     ↓↑  </a:t>
            </a:r>
          </a:p>
          <a:p>
            <a:r>
              <a:rPr lang="zh-CN" altLang="en-US" dirty="0"/>
              <a:t>核心解释器层：词法分析（</a:t>
            </a:r>
            <a:r>
              <a:rPr lang="en-US" altLang="zh-CN" dirty="0"/>
              <a:t>lex.py</a:t>
            </a:r>
            <a:r>
              <a:rPr lang="zh-CN" altLang="en-US" dirty="0"/>
              <a:t>）→ 语法分析（</a:t>
            </a:r>
            <a:r>
              <a:rPr lang="en-US" altLang="zh-CN" dirty="0"/>
              <a:t>yacc.py</a:t>
            </a:r>
            <a:r>
              <a:rPr lang="zh-CN" altLang="en-US" dirty="0"/>
              <a:t>）→ 执行引擎（</a:t>
            </a:r>
            <a:r>
              <a:rPr lang="en-US" altLang="zh-CN" dirty="0"/>
              <a:t>script_achieve.py</a:t>
            </a:r>
            <a:r>
              <a:rPr lang="zh-CN" altLang="en-US" dirty="0"/>
              <a:t>）  </a:t>
            </a:r>
          </a:p>
          <a:p>
            <a:r>
              <a:rPr lang="zh-CN" altLang="en-US" dirty="0"/>
              <a:t>     ↓↑  </a:t>
            </a:r>
          </a:p>
          <a:p>
            <a:r>
              <a:rPr lang="zh-CN" altLang="en-US" dirty="0"/>
              <a:t>业务接口层：数据库交互，程序间接口</a:t>
            </a:r>
            <a:r>
              <a:rPr lang="en-US" altLang="zh-CN" dirty="0"/>
              <a:t>function_interface.py</a:t>
            </a:r>
            <a:r>
              <a:rPr lang="zh-CN" altLang="en-US" dirty="0"/>
              <a:t>，账户</a:t>
            </a:r>
            <a:r>
              <a:rPr lang="en-US" altLang="zh-CN" dirty="0"/>
              <a:t>/</a:t>
            </a:r>
            <a:r>
              <a:rPr lang="zh-CN" altLang="en-US" dirty="0"/>
              <a:t>投诉数据</a:t>
            </a:r>
            <a:r>
              <a:rPr lang="en-US" altLang="zh-CN" dirty="0"/>
              <a:t>CRUD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954250-3E35-C773-2F60-01887A9F7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9333" y="2273819"/>
            <a:ext cx="7216765" cy="645469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450</Words>
  <Application>Microsoft Office PowerPoint</Application>
  <PresentationFormat>自定义</PresentationFormat>
  <Paragraphs>89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阿里巴巴普惠体 Light</vt:lpstr>
      <vt:lpstr>Arial</vt:lpstr>
      <vt:lpstr>阿里巴巴普惠体 Bold</vt:lpstr>
      <vt:lpstr>Arial Unicode</vt:lpstr>
      <vt:lpstr>阿里巴巴普惠体 Medium</vt:lpstr>
      <vt:lpstr>等线</vt:lpstr>
      <vt:lpstr>字由点字典黑</vt:lpstr>
      <vt:lpstr>阿里巴巴普惠体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蓝白简约风毕业论文答辩PPT模板</dc:title>
  <dc:creator>唐玉婵</dc:creator>
  <cp:lastModifiedBy>ziyi ji</cp:lastModifiedBy>
  <cp:revision>13</cp:revision>
  <dcterms:created xsi:type="dcterms:W3CDTF">2006-08-16T00:00:00Z</dcterms:created>
  <dcterms:modified xsi:type="dcterms:W3CDTF">2025-11-25T16:23:12Z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E5BCA27124EE42A9A93969AB0FE21C55_12</vt:lpwstr>
  </property>
  <property fmtid="{D5CDD505-2E9C-101B-9397-08002B2CF9AE}" pid="3" name="KSOProductBuildVer">
    <vt:lpwstr>2052-12.1.0.16250</vt:lpwstr>
  </property>
</Properties>
</file>